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2" r:id="rId3"/>
    <p:sldMasterId id="2147483655" r:id="rId4"/>
  </p:sldMasterIdLst>
  <p:notesMasterIdLst>
    <p:notesMasterId r:id="rId6"/>
  </p:notesMasterIdLst>
  <p:handoutMasterIdLst>
    <p:handoutMasterId r:id="rId29"/>
  </p:handoutMasterIdLst>
  <p:sldIdLst>
    <p:sldId id="429" r:id="rId5"/>
    <p:sldId id="582" r:id="rId7"/>
    <p:sldId id="509" r:id="rId8"/>
    <p:sldId id="511" r:id="rId9"/>
    <p:sldId id="612" r:id="rId10"/>
    <p:sldId id="610" r:id="rId11"/>
    <p:sldId id="360" r:id="rId12"/>
    <p:sldId id="492" r:id="rId13"/>
    <p:sldId id="424" r:id="rId14"/>
    <p:sldId id="422" r:id="rId15"/>
    <p:sldId id="423" r:id="rId16"/>
    <p:sldId id="428" r:id="rId17"/>
    <p:sldId id="421" r:id="rId18"/>
    <p:sldId id="362" r:id="rId19"/>
    <p:sldId id="425" r:id="rId20"/>
    <p:sldId id="426" r:id="rId21"/>
    <p:sldId id="364" r:id="rId22"/>
    <p:sldId id="449" r:id="rId23"/>
    <p:sldId id="365" r:id="rId24"/>
    <p:sldId id="532" r:id="rId25"/>
    <p:sldId id="369" r:id="rId26"/>
    <p:sldId id="611" r:id="rId27"/>
    <p:sldId id="608" r:id="rId28"/>
  </p:sldIdLst>
  <p:sldSz cx="9144000" cy="5143500"/>
  <p:notesSz cx="6858000" cy="9144000"/>
  <p:custDataLst>
    <p:tags r:id="rId3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000000"/>
    <a:srgbClr val="1D41D5"/>
    <a:srgbClr val="F99E83"/>
    <a:srgbClr val="F9AA09"/>
    <a:srgbClr val="4D722F"/>
    <a:srgbClr val="BBDBB4"/>
    <a:srgbClr val="8AB5ED"/>
    <a:srgbClr val="01C4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howGuides="1">
      <p:cViewPr varScale="1">
        <p:scale>
          <a:sx n="141" d="100"/>
          <a:sy n="141" d="100"/>
        </p:scale>
        <p:origin x="-186" y="-102"/>
      </p:cViewPr>
      <p:guideLst>
        <p:guide orient="horz" pos="1665"/>
        <p:guide pos="2868"/>
      </p:guideLst>
    </p:cSldViewPr>
  </p:slideViewPr>
  <p:notesTextViewPr>
    <p:cViewPr>
      <p:scale>
        <a:sx n="1" d="1"/>
        <a:sy n="1" d="1"/>
      </p:scale>
      <p:origin x="0" y="0"/>
    </p:cViewPr>
  </p:notesTextViewPr>
  <p:sorterViewPr showFormatting="0">
    <p:cViewPr>
      <p:scale>
        <a:sx n="75" d="100"/>
        <a:sy n="75" d="100"/>
      </p:scale>
      <p:origin x="0" y="0"/>
    </p:cViewPr>
  </p:sorterViewPr>
  <p:gridSpacing cx="36000" cy="36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3" Type="http://schemas.openxmlformats.org/officeDocument/2006/relationships/tags" Target="tags/tag6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Master" Target="slideMasters/slideMaster2.xml"/><Relationship Id="rId29" Type="http://schemas.openxmlformats.org/officeDocument/2006/relationships/handoutMaster" Target="handoutMasters/handoutMaster1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0" Type="http://schemas.openxmlformats.org/officeDocument/2006/relationships/slide" Target="slides/slide15.xml"/><Relationship Id="rId2" Type="http://schemas.openxmlformats.org/officeDocument/2006/relationships/theme" Target="theme/theme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A012540-0EA3-4EB4-A50F-2689C2E349BD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p>
            <a:pPr lvl="0" algn="r" eaLnBrk="1" fontAlgn="base" hangingPunct="1">
              <a:buNone/>
            </a:pPr>
            <a:fld id="{9A0DB2DC-4C9A-4742-B13C-FB6460FD3503}" type="slidenum">
              <a:rPr lang="zh-CN" altLang="en-US" sz="1200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z="1200" strike="noStrike" noProof="1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2B6341B-0A01-448C-A6CA-82AD9E567ACE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p>
            <a:pPr lvl="0" algn="r" eaLnBrk="1" fontAlgn="base" hangingPunct="1">
              <a:buNone/>
            </a:pPr>
            <a:fld id="{9A0DB2DC-4C9A-4742-B13C-FB6460FD3503}" type="slidenum">
              <a:rPr lang="zh-CN" altLang="en-US" sz="1200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z="1200" strike="noStrike" noProof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43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4339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p>
            <a:pPr lvl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769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2770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32771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p>
            <a:pPr lvl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481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481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34819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p>
            <a:pPr lvl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6865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6866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36867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p>
            <a:pPr lvl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8913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8914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38915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p>
            <a:pPr lvl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61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40962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0963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p>
            <a:pPr lvl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3009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43010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3011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p>
            <a:pPr lvl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505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4505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5059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p>
            <a:pPr lvl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7105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47106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7107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p>
            <a:pPr lvl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9153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49154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9155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p>
            <a:pPr lvl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01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51202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51203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p>
            <a:pPr lvl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43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4339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p>
            <a:pPr lvl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4273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54274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54275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p>
            <a:pPr lvl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4273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54274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54275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p>
            <a:pPr lvl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5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6386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6387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p>
            <a:pPr lvl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3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8434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8435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p>
            <a:pPr lvl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3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8434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8435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p>
            <a:pPr lvl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3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8434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8435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p>
            <a:pPr lvl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1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20482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20483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p>
            <a:pPr lvl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5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26626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26627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p>
            <a:pPr lvl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21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0722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30723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p>
            <a:pPr lvl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图片 1" descr="b1b92bf28a3b10da12e68a70bf8c9d2e"/>
          <p:cNvPicPr>
            <a:picLocks noChangeAspect="1"/>
          </p:cNvPicPr>
          <p:nvPr userDrawn="1"/>
        </p:nvPicPr>
        <p:blipFill>
          <a:blip r:embed="rId2"/>
          <a:srcRect l="6146" t="27892" r="6953" b="21768"/>
          <a:stretch>
            <a:fillRect/>
          </a:stretch>
        </p:blipFill>
        <p:spPr>
          <a:xfrm>
            <a:off x="-263525" y="-177800"/>
            <a:ext cx="9671050" cy="54991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1" descr="e0aeb10a19530a2fcb255c66cc0b52f5"/>
          <p:cNvPicPr>
            <a:picLocks noChangeAspect="1"/>
          </p:cNvPicPr>
          <p:nvPr userDrawn="1"/>
        </p:nvPicPr>
        <p:blipFill>
          <a:blip r:embed="rId2"/>
          <a:srcRect l="9187" t="562" r="5318" b="93217"/>
          <a:stretch>
            <a:fillRect/>
          </a:stretch>
        </p:blipFill>
        <p:spPr>
          <a:xfrm>
            <a:off x="-63500" y="-215900"/>
            <a:ext cx="9388475" cy="415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3" name="图片 2" descr="e0aeb10a19530a2fcb255c66cc0b52f5"/>
          <p:cNvPicPr>
            <a:picLocks noChangeAspect="1"/>
          </p:cNvPicPr>
          <p:nvPr userDrawn="1"/>
        </p:nvPicPr>
        <p:blipFill>
          <a:blip r:embed="rId2"/>
          <a:srcRect t="3334" r="81514" b="4492"/>
          <a:stretch>
            <a:fillRect/>
          </a:stretch>
        </p:blipFill>
        <p:spPr>
          <a:xfrm>
            <a:off x="-63500" y="-1587"/>
            <a:ext cx="687388" cy="5146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4" name="图片 3" descr="e0aeb10a19530a2fcb255c66cc0b52f5"/>
          <p:cNvPicPr>
            <a:picLocks noChangeAspect="1"/>
          </p:cNvPicPr>
          <p:nvPr userDrawn="1"/>
        </p:nvPicPr>
        <p:blipFill>
          <a:blip r:embed="rId2"/>
          <a:srcRect l="20003" t="3334" b="4492"/>
          <a:stretch>
            <a:fillRect/>
          </a:stretch>
        </p:blipFill>
        <p:spPr>
          <a:xfrm>
            <a:off x="6213475" y="-1587"/>
            <a:ext cx="2978150" cy="51466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矩形 4"/>
          <p:cNvSpPr/>
          <p:nvPr/>
        </p:nvSpPr>
        <p:spPr>
          <a:xfrm>
            <a:off x="4227513" y="2849563"/>
            <a:ext cx="4103688" cy="208756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126" name="图片 5" descr="e0aeb10a19530a2fcb255c66cc0b52f5"/>
          <p:cNvPicPr>
            <a:picLocks noChangeAspect="1"/>
          </p:cNvPicPr>
          <p:nvPr userDrawn="1"/>
        </p:nvPicPr>
        <p:blipFill>
          <a:blip r:embed="rId3"/>
          <a:srcRect l="9187" t="93217" r="5318" b="562"/>
          <a:stretch>
            <a:fillRect/>
          </a:stretch>
        </p:blipFill>
        <p:spPr>
          <a:xfrm>
            <a:off x="-63500" y="4937125"/>
            <a:ext cx="9388475" cy="4159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矩形 6"/>
          <p:cNvSpPr/>
          <p:nvPr/>
        </p:nvSpPr>
        <p:spPr>
          <a:xfrm>
            <a:off x="4775200" y="200025"/>
            <a:ext cx="4105275" cy="20891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6DF1BBB-3BAB-403E-A86A-4787462FD6A7}" type="datetimeFigureOut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  <p:transition spd="med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图片 1" descr="b1b92bf28a3b10da12e68a70bf8c9d2e"/>
          <p:cNvPicPr>
            <a:picLocks noChangeAspect="1"/>
          </p:cNvPicPr>
          <p:nvPr userDrawn="1"/>
        </p:nvPicPr>
        <p:blipFill>
          <a:blip r:embed="rId2"/>
          <a:srcRect l="6146" t="27892" r="6953" b="21768"/>
          <a:stretch>
            <a:fillRect/>
          </a:stretch>
        </p:blipFill>
        <p:spPr>
          <a:xfrm>
            <a:off x="-263525" y="-177800"/>
            <a:ext cx="9671050" cy="54991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1" descr="e0aeb10a19530a2fcb255c66cc0b52f5"/>
          <p:cNvPicPr>
            <a:picLocks noChangeAspect="1"/>
          </p:cNvPicPr>
          <p:nvPr userDrawn="1"/>
        </p:nvPicPr>
        <p:blipFill>
          <a:blip r:embed="rId2"/>
          <a:srcRect l="9187" t="562" r="5318" b="93217"/>
          <a:stretch>
            <a:fillRect/>
          </a:stretch>
        </p:blipFill>
        <p:spPr>
          <a:xfrm>
            <a:off x="-63500" y="-215900"/>
            <a:ext cx="9388475" cy="415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3" name="图片 2" descr="e0aeb10a19530a2fcb255c66cc0b52f5"/>
          <p:cNvPicPr>
            <a:picLocks noChangeAspect="1"/>
          </p:cNvPicPr>
          <p:nvPr userDrawn="1"/>
        </p:nvPicPr>
        <p:blipFill>
          <a:blip r:embed="rId2"/>
          <a:srcRect t="3334" r="81514" b="4492"/>
          <a:stretch>
            <a:fillRect/>
          </a:stretch>
        </p:blipFill>
        <p:spPr>
          <a:xfrm>
            <a:off x="-63500" y="-1587"/>
            <a:ext cx="687388" cy="5146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4" name="图片 3" descr="e0aeb10a19530a2fcb255c66cc0b52f5"/>
          <p:cNvPicPr>
            <a:picLocks noChangeAspect="1"/>
          </p:cNvPicPr>
          <p:nvPr userDrawn="1"/>
        </p:nvPicPr>
        <p:blipFill>
          <a:blip r:embed="rId2"/>
          <a:srcRect l="20003" t="3334" b="4492"/>
          <a:stretch>
            <a:fillRect/>
          </a:stretch>
        </p:blipFill>
        <p:spPr>
          <a:xfrm>
            <a:off x="6213475" y="-1587"/>
            <a:ext cx="2978150" cy="51466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矩形 4"/>
          <p:cNvSpPr/>
          <p:nvPr/>
        </p:nvSpPr>
        <p:spPr>
          <a:xfrm>
            <a:off x="4227513" y="2849563"/>
            <a:ext cx="4103688" cy="208756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126" name="图片 5" descr="e0aeb10a19530a2fcb255c66cc0b52f5"/>
          <p:cNvPicPr>
            <a:picLocks noChangeAspect="1"/>
          </p:cNvPicPr>
          <p:nvPr userDrawn="1"/>
        </p:nvPicPr>
        <p:blipFill>
          <a:blip r:embed="rId3"/>
          <a:srcRect l="9187" t="93217" r="5318" b="562"/>
          <a:stretch>
            <a:fillRect/>
          </a:stretch>
        </p:blipFill>
        <p:spPr>
          <a:xfrm>
            <a:off x="-63500" y="4937125"/>
            <a:ext cx="9388475" cy="4159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矩形 6"/>
          <p:cNvSpPr/>
          <p:nvPr/>
        </p:nvSpPr>
        <p:spPr>
          <a:xfrm>
            <a:off x="4775200" y="200025"/>
            <a:ext cx="4105275" cy="20891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6DF1BBB-3BAB-403E-A86A-4787462FD6A7}" type="datetimeFigureOut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  <p:transition spd="med">
    <p:random/>
  </p:transition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4" Type="http://schemas.openxmlformats.org/officeDocument/2006/relationships/theme" Target="../theme/theme2.xml"/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/Relationships>
</file>

<file path=ppt/slideMasters/_rels/slideMaster3.xml.rels><?xml version="1.0" encoding="UTF-8" standalone="yes"?>
<Relationships xmlns="http://schemas.openxmlformats.org/package/2006/relationships"><Relationship Id="rId5" Type="http://schemas.openxmlformats.org/officeDocument/2006/relationships/theme" Target="../theme/theme3.xml"/><Relationship Id="rId4" Type="http://schemas.openxmlformats.org/officeDocument/2006/relationships/image" Target="../media/image4.png"/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 spd="med">
    <p:random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</p:sldLayoutIdLst>
  <p:transition spd="med">
    <p:random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</p:sldLayoutIdLst>
  <p:transition spd="med">
    <p:random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0.png"/><Relationship Id="rId2" Type="http://schemas.openxmlformats.org/officeDocument/2006/relationships/tags" Target="../tags/tag3.xml"/><Relationship Id="rId1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5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.jpeg"/><Relationship Id="rId1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8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1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4.jpeg"/><Relationship Id="rId2" Type="http://schemas.openxmlformats.org/officeDocument/2006/relationships/image" Target="../media/image15.jpeg"/><Relationship Id="rId1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tags" Target="../tags/tag4.xml"/></Relationships>
</file>

<file path=ppt/slides/_rels/slide2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0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2.png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1" Type="http://schemas.openxmlformats.org/officeDocument/2006/relationships/tags" Target="../tags/tag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1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1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5" name="标题 1"/>
          <p:cNvSpPr>
            <a:spLocks noGrp="1"/>
          </p:cNvSpPr>
          <p:nvPr/>
        </p:nvSpPr>
        <p:spPr>
          <a:xfrm>
            <a:off x="971550" y="1491615"/>
            <a:ext cx="7577455" cy="100647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defRPr>
            </a:lvl1pPr>
          </a:lstStyle>
          <a:p>
            <a:r>
              <a:rPr lang="zh-CN" altLang="en-US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解</a:t>
            </a:r>
            <a:r>
              <a:rPr lang="en-US" altLang="zh-CN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决</a:t>
            </a:r>
            <a:r>
              <a:rPr lang="en-US" altLang="zh-CN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问</a:t>
            </a:r>
            <a:r>
              <a:rPr lang="en-US" altLang="zh-CN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题</a:t>
            </a: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（第一课时）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副标题 2"/>
          <p:cNvSpPr txBox="1"/>
          <p:nvPr/>
        </p:nvSpPr>
        <p:spPr>
          <a:xfrm>
            <a:off x="612140" y="2860040"/>
            <a:ext cx="8675370" cy="9944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/>
              <a:t>年    级：二年级            学    科：数学（青岛版）</a:t>
            </a:r>
            <a:endParaRPr lang="zh-CN" altLang="en-US" dirty="0"/>
          </a:p>
          <a:p>
            <a:r>
              <a:rPr lang="zh-CN" altLang="en-US" dirty="0"/>
              <a:t>主讲人：林倩雯            学    校：山东省烟台市芝罘区珠玑小学</a:t>
            </a:r>
            <a:endParaRPr lang="zh-CN" alt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31745" name="Text Box 33"/>
          <p:cNvSpPr txBox="1"/>
          <p:nvPr/>
        </p:nvSpPr>
        <p:spPr>
          <a:xfrm>
            <a:off x="2655888" y="1069975"/>
            <a:ext cx="3011487" cy="461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150 – 30 + 150 =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3" name="Rectangle 45"/>
          <p:cNvSpPr/>
          <p:nvPr/>
        </p:nvSpPr>
        <p:spPr>
          <a:xfrm>
            <a:off x="5510213" y="1058863"/>
            <a:ext cx="1582737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270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4" name="五边形 23"/>
          <p:cNvSpPr/>
          <p:nvPr/>
        </p:nvSpPr>
        <p:spPr>
          <a:xfrm>
            <a:off x="142875" y="1428750"/>
            <a:ext cx="1357313" cy="428625"/>
          </a:xfrm>
          <a:prstGeom prst="homePlate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楷体_GB2312"/>
                <a:cs typeface="+mn-cs"/>
              </a:rPr>
              <a:t>竖式计算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楷体_GB2312"/>
              <a:cs typeface="+mn-cs"/>
            </a:endParaRPr>
          </a:p>
        </p:txBody>
      </p:sp>
      <p:grpSp>
        <p:nvGrpSpPr>
          <p:cNvPr id="75" name="Group 66"/>
          <p:cNvGrpSpPr/>
          <p:nvPr/>
        </p:nvGrpSpPr>
        <p:grpSpPr>
          <a:xfrm>
            <a:off x="1549400" y="2152650"/>
            <a:ext cx="2203450" cy="1512888"/>
            <a:chOff x="630" y="2704"/>
            <a:chExt cx="1388" cy="953"/>
          </a:xfrm>
        </p:grpSpPr>
        <p:sp>
          <p:nvSpPr>
            <p:cNvPr id="31752" name="Text Box 67"/>
            <p:cNvSpPr txBox="1"/>
            <p:nvPr/>
          </p:nvSpPr>
          <p:spPr>
            <a:xfrm>
              <a:off x="884" y="2704"/>
              <a:ext cx="1134" cy="29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1 5 0</a:t>
              </a:r>
              <a:endPara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31753" name="Text Box 68"/>
            <p:cNvSpPr txBox="1"/>
            <p:nvPr/>
          </p:nvSpPr>
          <p:spPr>
            <a:xfrm>
              <a:off x="702" y="3022"/>
              <a:ext cx="590" cy="29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2400" b="1" dirty="0">
                  <a:latin typeface="楷体_GB2312"/>
                  <a:ea typeface="楷体_GB2312"/>
                </a:rPr>
                <a:t>-</a:t>
              </a:r>
              <a:endParaRPr lang="en-US" altLang="zh-CN" sz="2400" b="1" dirty="0">
                <a:latin typeface="楷体_GB2312"/>
                <a:ea typeface="楷体_GB2312"/>
              </a:endParaRPr>
            </a:p>
          </p:txBody>
        </p:sp>
        <p:sp>
          <p:nvSpPr>
            <p:cNvPr id="31754" name="Text Box 69"/>
            <p:cNvSpPr txBox="1"/>
            <p:nvPr/>
          </p:nvSpPr>
          <p:spPr>
            <a:xfrm>
              <a:off x="884" y="3022"/>
              <a:ext cx="1134" cy="29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  3 0</a:t>
              </a:r>
              <a:endPara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31755" name="Line 70"/>
            <p:cNvSpPr/>
            <p:nvPr/>
          </p:nvSpPr>
          <p:spPr>
            <a:xfrm>
              <a:off x="630" y="3339"/>
              <a:ext cx="998" cy="0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1756" name="Text Box 71"/>
            <p:cNvSpPr txBox="1"/>
            <p:nvPr/>
          </p:nvSpPr>
          <p:spPr>
            <a:xfrm>
              <a:off x="869" y="3366"/>
              <a:ext cx="945" cy="29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1 2 0</a:t>
              </a:r>
              <a:endPara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76" name="Text Box 71"/>
          <p:cNvSpPr txBox="1"/>
          <p:nvPr/>
        </p:nvSpPr>
        <p:spPr>
          <a:xfrm>
            <a:off x="1928813" y="3214688"/>
            <a:ext cx="1800225" cy="461962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1 2 0</a:t>
            </a:r>
            <a:endParaRPr lang="en-US" altLang="zh-CN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83" name="Group 72"/>
          <p:cNvGrpSpPr/>
          <p:nvPr/>
        </p:nvGrpSpPr>
        <p:grpSpPr>
          <a:xfrm>
            <a:off x="3265488" y="2157413"/>
            <a:ext cx="2203450" cy="1512887"/>
            <a:chOff x="630" y="2704"/>
            <a:chExt cx="1388" cy="953"/>
          </a:xfrm>
        </p:grpSpPr>
        <p:sp>
          <p:nvSpPr>
            <p:cNvPr id="31759" name="Text Box 73"/>
            <p:cNvSpPr txBox="1"/>
            <p:nvPr/>
          </p:nvSpPr>
          <p:spPr>
            <a:xfrm>
              <a:off x="868" y="2704"/>
              <a:ext cx="1150" cy="29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1 2 0</a:t>
              </a:r>
              <a:endPara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31760" name="Text Box 74"/>
            <p:cNvSpPr txBox="1"/>
            <p:nvPr/>
          </p:nvSpPr>
          <p:spPr>
            <a:xfrm>
              <a:off x="702" y="3022"/>
              <a:ext cx="590" cy="29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2400" b="1" dirty="0">
                  <a:latin typeface="楷体_GB2312"/>
                  <a:ea typeface="楷体_GB2312"/>
                </a:rPr>
                <a:t>+</a:t>
              </a:r>
              <a:endParaRPr lang="en-US" altLang="zh-CN" sz="2400" b="1" dirty="0">
                <a:latin typeface="楷体_GB2312"/>
                <a:ea typeface="楷体_GB2312"/>
              </a:endParaRPr>
            </a:p>
          </p:txBody>
        </p:sp>
        <p:sp>
          <p:nvSpPr>
            <p:cNvPr id="31761" name="Text Box 75"/>
            <p:cNvSpPr txBox="1"/>
            <p:nvPr/>
          </p:nvSpPr>
          <p:spPr>
            <a:xfrm>
              <a:off x="884" y="3022"/>
              <a:ext cx="1134" cy="29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1 5 0</a:t>
              </a:r>
              <a:endPara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31762" name="Line 76"/>
            <p:cNvSpPr/>
            <p:nvPr/>
          </p:nvSpPr>
          <p:spPr>
            <a:xfrm>
              <a:off x="630" y="3339"/>
              <a:ext cx="998" cy="0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1763" name="Text Box 77"/>
            <p:cNvSpPr txBox="1"/>
            <p:nvPr/>
          </p:nvSpPr>
          <p:spPr>
            <a:xfrm>
              <a:off x="884" y="3366"/>
              <a:ext cx="1134" cy="29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2 7 0</a:t>
              </a:r>
              <a:endPara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106" name="Text Box 73"/>
          <p:cNvSpPr txBox="1"/>
          <p:nvPr/>
        </p:nvSpPr>
        <p:spPr>
          <a:xfrm>
            <a:off x="3636963" y="2160588"/>
            <a:ext cx="1800225" cy="461962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1 2 0</a:t>
            </a:r>
            <a:endParaRPr lang="en-US" altLang="zh-CN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51460" y="699135"/>
            <a:ext cx="1643380" cy="46037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p>
            <a:pPr marR="0"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kern="1200" cap="none" spc="0" normalizeH="0" baseline="0" noProof="0" dirty="0">
                <a:latin typeface="楷体" panose="02010609060101010101" pitchFamily="49" charset="-122"/>
                <a:ea typeface="楷体" panose="02010609060101010101" pitchFamily="49" charset="-122"/>
                <a:cs typeface="+mn-cs"/>
                <a:sym typeface="字魂17号-萌趣果冻体" pitchFamily="2" charset="-122"/>
              </a:rPr>
              <a:t>交流算法</a:t>
            </a:r>
            <a:endParaRPr kumimoji="0" lang="zh-CN" altLang="en-US" sz="2400" b="1" kern="1200" cap="none" spc="0" normalizeH="0" baseline="0" noProof="0" dirty="0">
              <a:latin typeface="楷体" panose="02010609060101010101" pitchFamily="49" charset="-122"/>
              <a:ea typeface="楷体" panose="02010609060101010101" pitchFamily="49" charset="-122"/>
              <a:cs typeface="+mn-cs"/>
              <a:sym typeface="字魂17号-萌趣果冻体" pitchFamily="2" charset="-12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 animBg="1"/>
      <p:bldP spid="76" grpId="0"/>
      <p:bldP spid="10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grpSp>
        <p:nvGrpSpPr>
          <p:cNvPr id="3" name="组合 2"/>
          <p:cNvGrpSpPr/>
          <p:nvPr/>
        </p:nvGrpSpPr>
        <p:grpSpPr>
          <a:xfrm>
            <a:off x="1549400" y="2152650"/>
            <a:ext cx="2203450" cy="1512888"/>
            <a:chOff x="2668835" y="2149974"/>
            <a:chExt cx="2203450" cy="1512888"/>
          </a:xfrm>
        </p:grpSpPr>
        <p:grpSp>
          <p:nvGrpSpPr>
            <p:cNvPr id="33794" name="Group 66"/>
            <p:cNvGrpSpPr/>
            <p:nvPr/>
          </p:nvGrpSpPr>
          <p:grpSpPr>
            <a:xfrm>
              <a:off x="2668835" y="2149974"/>
              <a:ext cx="2203450" cy="1512888"/>
              <a:chOff x="630" y="2704"/>
              <a:chExt cx="1388" cy="953"/>
            </a:xfrm>
          </p:grpSpPr>
          <p:sp>
            <p:nvSpPr>
              <p:cNvPr id="33795" name="Text Box 67"/>
              <p:cNvSpPr txBox="1"/>
              <p:nvPr/>
            </p:nvSpPr>
            <p:spPr>
              <a:xfrm>
                <a:off x="884" y="2704"/>
                <a:ext cx="1134" cy="29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 anchorCtr="0">
                <a:spAutoFit/>
              </a:bodyPr>
              <a:p>
                <a:pPr>
                  <a:spcBef>
                    <a:spcPct val="50000"/>
                  </a:spcBef>
                </a:pPr>
                <a:r>
                  <a:rPr lang="en-US" altLang="zh-CN" sz="2400" b="1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1 5 0</a:t>
                </a:r>
                <a:endPara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33796" name="Text Box 68"/>
              <p:cNvSpPr txBox="1"/>
              <p:nvPr/>
            </p:nvSpPr>
            <p:spPr>
              <a:xfrm>
                <a:off x="702" y="3022"/>
                <a:ext cx="590" cy="29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 anchorCtr="0">
                <a:spAutoFit/>
              </a:bodyPr>
              <a:p>
                <a:pPr>
                  <a:spcBef>
                    <a:spcPct val="50000"/>
                  </a:spcBef>
                </a:pPr>
                <a:r>
                  <a:rPr lang="en-US" altLang="zh-CN" sz="2400" b="1" dirty="0">
                    <a:latin typeface="楷体_GB2312"/>
                    <a:ea typeface="楷体_GB2312"/>
                  </a:rPr>
                  <a:t>-</a:t>
                </a:r>
                <a:endParaRPr lang="en-US" altLang="zh-CN" sz="2400" b="1" dirty="0">
                  <a:latin typeface="楷体_GB2312"/>
                  <a:ea typeface="楷体_GB2312"/>
                </a:endParaRPr>
              </a:p>
            </p:txBody>
          </p:sp>
          <p:sp>
            <p:nvSpPr>
              <p:cNvPr id="33797" name="Text Box 69"/>
              <p:cNvSpPr txBox="1"/>
              <p:nvPr/>
            </p:nvSpPr>
            <p:spPr>
              <a:xfrm>
                <a:off x="884" y="3022"/>
                <a:ext cx="1134" cy="29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 anchorCtr="0">
                <a:spAutoFit/>
              </a:bodyPr>
              <a:p>
                <a:pPr>
                  <a:spcBef>
                    <a:spcPct val="50000"/>
                  </a:spcBef>
                </a:pPr>
                <a:r>
                  <a:rPr lang="en-US" altLang="zh-CN" sz="2400" b="1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  3 0</a:t>
                </a:r>
                <a:endPara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33798" name="Line 70"/>
              <p:cNvSpPr/>
              <p:nvPr/>
            </p:nvSpPr>
            <p:spPr>
              <a:xfrm>
                <a:off x="630" y="3339"/>
                <a:ext cx="998" cy="0"/>
              </a:xfrm>
              <a:prstGeom prst="line">
                <a:avLst/>
              </a:prstGeom>
              <a:ln w="254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33799" name="Text Box 71"/>
              <p:cNvSpPr txBox="1"/>
              <p:nvPr/>
            </p:nvSpPr>
            <p:spPr>
              <a:xfrm>
                <a:off x="884" y="3366"/>
                <a:ext cx="1134" cy="29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 anchorCtr="0">
                <a:spAutoFit/>
              </a:bodyPr>
              <a:p>
                <a:pPr>
                  <a:spcBef>
                    <a:spcPct val="50000"/>
                  </a:spcBef>
                </a:pPr>
                <a:r>
                  <a:rPr lang="en-US" altLang="zh-CN" sz="2400" b="1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1 2 0</a:t>
                </a:r>
                <a:endPara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  <p:sp>
          <p:nvSpPr>
            <p:cNvPr id="33800" name="Text Box 71"/>
            <p:cNvSpPr txBox="1"/>
            <p:nvPr/>
          </p:nvSpPr>
          <p:spPr>
            <a:xfrm>
              <a:off x="3059832" y="3194670"/>
              <a:ext cx="1800225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24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1 2 0</a:t>
              </a:r>
              <a:endPara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3265488" y="2143125"/>
            <a:ext cx="2203450" cy="1527175"/>
            <a:chOff x="4384774" y="2139702"/>
            <a:chExt cx="2203450" cy="1527923"/>
          </a:xfrm>
        </p:grpSpPr>
        <p:grpSp>
          <p:nvGrpSpPr>
            <p:cNvPr id="33802" name="Group 72"/>
            <p:cNvGrpSpPr/>
            <p:nvPr/>
          </p:nvGrpSpPr>
          <p:grpSpPr>
            <a:xfrm>
              <a:off x="4384774" y="2154737"/>
              <a:ext cx="2203450" cy="1512888"/>
              <a:chOff x="630" y="2704"/>
              <a:chExt cx="1388" cy="953"/>
            </a:xfrm>
          </p:grpSpPr>
          <p:sp>
            <p:nvSpPr>
              <p:cNvPr id="33803" name="Text Box 73"/>
              <p:cNvSpPr txBox="1"/>
              <p:nvPr/>
            </p:nvSpPr>
            <p:spPr>
              <a:xfrm>
                <a:off x="884" y="2704"/>
                <a:ext cx="1134" cy="29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 anchorCtr="0">
                <a:spAutoFit/>
              </a:bodyPr>
              <a:p>
                <a:pPr>
                  <a:spcBef>
                    <a:spcPct val="50000"/>
                  </a:spcBef>
                </a:pPr>
                <a:r>
                  <a:rPr lang="en-US" altLang="zh-CN" sz="2400" b="1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1 2 0</a:t>
                </a:r>
                <a:endPara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33804" name="Text Box 74"/>
              <p:cNvSpPr txBox="1"/>
              <p:nvPr/>
            </p:nvSpPr>
            <p:spPr>
              <a:xfrm>
                <a:off x="702" y="3022"/>
                <a:ext cx="590" cy="29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 anchorCtr="0">
                <a:spAutoFit/>
              </a:bodyPr>
              <a:p>
                <a:pPr>
                  <a:spcBef>
                    <a:spcPct val="50000"/>
                  </a:spcBef>
                </a:pPr>
                <a:r>
                  <a:rPr lang="en-US" altLang="zh-CN" sz="2400" b="1" dirty="0">
                    <a:latin typeface="楷体_GB2312"/>
                    <a:ea typeface="楷体_GB2312"/>
                  </a:rPr>
                  <a:t>+</a:t>
                </a:r>
                <a:endParaRPr lang="en-US" altLang="zh-CN" sz="2400" b="1" dirty="0">
                  <a:latin typeface="楷体_GB2312"/>
                  <a:ea typeface="楷体_GB2312"/>
                </a:endParaRPr>
              </a:p>
            </p:txBody>
          </p:sp>
          <p:sp>
            <p:nvSpPr>
              <p:cNvPr id="33805" name="Text Box 75"/>
              <p:cNvSpPr txBox="1"/>
              <p:nvPr/>
            </p:nvSpPr>
            <p:spPr>
              <a:xfrm>
                <a:off x="884" y="3022"/>
                <a:ext cx="1134" cy="29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 anchorCtr="0">
                <a:spAutoFit/>
              </a:bodyPr>
              <a:p>
                <a:pPr>
                  <a:spcBef>
                    <a:spcPct val="50000"/>
                  </a:spcBef>
                </a:pPr>
                <a:r>
                  <a:rPr lang="en-US" altLang="zh-CN" sz="2400" b="1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1 5 0</a:t>
                </a:r>
                <a:endPara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33806" name="Line 76"/>
              <p:cNvSpPr/>
              <p:nvPr/>
            </p:nvSpPr>
            <p:spPr>
              <a:xfrm>
                <a:off x="630" y="3339"/>
                <a:ext cx="998" cy="0"/>
              </a:xfrm>
              <a:prstGeom prst="line">
                <a:avLst/>
              </a:prstGeom>
              <a:ln w="254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33807" name="Text Box 77"/>
              <p:cNvSpPr txBox="1"/>
              <p:nvPr/>
            </p:nvSpPr>
            <p:spPr>
              <a:xfrm>
                <a:off x="884" y="3366"/>
                <a:ext cx="1134" cy="29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 anchorCtr="0">
                <a:spAutoFit/>
              </a:bodyPr>
              <a:p>
                <a:pPr>
                  <a:spcBef>
                    <a:spcPct val="50000"/>
                  </a:spcBef>
                </a:pPr>
                <a:r>
                  <a:rPr lang="en-US" altLang="zh-CN" sz="2400" b="1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2 7 0</a:t>
                </a:r>
                <a:endPara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  <p:sp>
          <p:nvSpPr>
            <p:cNvPr id="33808" name="Text Box 73"/>
            <p:cNvSpPr txBox="1"/>
            <p:nvPr/>
          </p:nvSpPr>
          <p:spPr>
            <a:xfrm>
              <a:off x="4787999" y="2139702"/>
              <a:ext cx="1800225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24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1 2 0</a:t>
              </a:r>
              <a:endPara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33809" name="Text Box 33"/>
          <p:cNvSpPr txBox="1"/>
          <p:nvPr/>
        </p:nvSpPr>
        <p:spPr>
          <a:xfrm>
            <a:off x="2655888" y="1069975"/>
            <a:ext cx="3011487" cy="461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150 – 30 + 150 =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3810" name="Rectangle 45"/>
          <p:cNvSpPr/>
          <p:nvPr/>
        </p:nvSpPr>
        <p:spPr>
          <a:xfrm>
            <a:off x="5510213" y="1058863"/>
            <a:ext cx="1582737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270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33814" name="组合 24"/>
          <p:cNvGrpSpPr/>
          <p:nvPr/>
        </p:nvGrpSpPr>
        <p:grpSpPr>
          <a:xfrm>
            <a:off x="1547813" y="2152800"/>
            <a:ext cx="2204872" cy="1512888"/>
            <a:chOff x="2668835" y="2149977"/>
            <a:chExt cx="2204872" cy="1512889"/>
          </a:xfrm>
        </p:grpSpPr>
        <p:grpSp>
          <p:nvGrpSpPr>
            <p:cNvPr id="33815" name="Group 66"/>
            <p:cNvGrpSpPr/>
            <p:nvPr/>
          </p:nvGrpSpPr>
          <p:grpSpPr>
            <a:xfrm>
              <a:off x="2668835" y="2149977"/>
              <a:ext cx="2203450" cy="1512889"/>
              <a:chOff x="630" y="2704"/>
              <a:chExt cx="1388" cy="953"/>
            </a:xfrm>
          </p:grpSpPr>
          <p:sp>
            <p:nvSpPr>
              <p:cNvPr id="33816" name="Text Box 67"/>
              <p:cNvSpPr txBox="1"/>
              <p:nvPr/>
            </p:nvSpPr>
            <p:spPr>
              <a:xfrm>
                <a:off x="884" y="2704"/>
                <a:ext cx="1134" cy="29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 anchorCtr="0">
                <a:spAutoFit/>
              </a:bodyPr>
              <a:p>
                <a:pPr>
                  <a:spcBef>
                    <a:spcPct val="50000"/>
                  </a:spcBef>
                </a:pPr>
                <a:r>
                  <a:rPr lang="en-US" altLang="zh-CN" sz="2400" b="1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1 5 0</a:t>
                </a:r>
                <a:endPara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33817" name="Text Box 68"/>
              <p:cNvSpPr txBox="1"/>
              <p:nvPr/>
            </p:nvSpPr>
            <p:spPr>
              <a:xfrm>
                <a:off x="702" y="3022"/>
                <a:ext cx="590" cy="29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 anchorCtr="0">
                <a:spAutoFit/>
              </a:bodyPr>
              <a:p>
                <a:pPr>
                  <a:spcBef>
                    <a:spcPct val="50000"/>
                  </a:spcBef>
                </a:pPr>
                <a:r>
                  <a:rPr lang="en-US" altLang="zh-CN" sz="2400" b="1" dirty="0">
                    <a:latin typeface="楷体_GB2312"/>
                    <a:ea typeface="楷体_GB2312"/>
                  </a:rPr>
                  <a:t>-</a:t>
                </a:r>
                <a:endParaRPr lang="en-US" altLang="zh-CN" sz="2400" b="1" dirty="0">
                  <a:latin typeface="楷体_GB2312"/>
                  <a:ea typeface="楷体_GB2312"/>
                </a:endParaRPr>
              </a:p>
            </p:txBody>
          </p:sp>
          <p:sp>
            <p:nvSpPr>
              <p:cNvPr id="33818" name="Text Box 69"/>
              <p:cNvSpPr txBox="1"/>
              <p:nvPr/>
            </p:nvSpPr>
            <p:spPr>
              <a:xfrm>
                <a:off x="884" y="3022"/>
                <a:ext cx="1134" cy="29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 anchorCtr="0">
                <a:spAutoFit/>
              </a:bodyPr>
              <a:p>
                <a:pPr>
                  <a:spcBef>
                    <a:spcPct val="50000"/>
                  </a:spcBef>
                </a:pPr>
                <a:r>
                  <a:rPr lang="en-US" altLang="zh-CN" sz="2400" b="1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  3 0</a:t>
                </a:r>
                <a:endPara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33819" name="Line 70"/>
              <p:cNvSpPr/>
              <p:nvPr/>
            </p:nvSpPr>
            <p:spPr>
              <a:xfrm>
                <a:off x="630" y="3339"/>
                <a:ext cx="998" cy="0"/>
              </a:xfrm>
              <a:prstGeom prst="line">
                <a:avLst/>
              </a:prstGeom>
              <a:ln w="254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33820" name="Text Box 71"/>
              <p:cNvSpPr txBox="1"/>
              <p:nvPr/>
            </p:nvSpPr>
            <p:spPr>
              <a:xfrm>
                <a:off x="884" y="3366"/>
                <a:ext cx="1134" cy="29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 anchorCtr="0">
                <a:spAutoFit/>
              </a:bodyPr>
              <a:p>
                <a:pPr>
                  <a:spcBef>
                    <a:spcPct val="50000"/>
                  </a:spcBef>
                </a:pPr>
                <a:r>
                  <a:rPr lang="en-US" altLang="zh-CN" sz="2400" b="1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1 2 0</a:t>
                </a:r>
                <a:endPara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  <p:sp>
          <p:nvSpPr>
            <p:cNvPr id="33821" name="Text Box 71"/>
            <p:cNvSpPr txBox="1"/>
            <p:nvPr/>
          </p:nvSpPr>
          <p:spPr>
            <a:xfrm>
              <a:off x="3073482" y="3196103"/>
              <a:ext cx="1800225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24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1 2 0</a:t>
              </a:r>
              <a:endPara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33822" name="组合 51"/>
          <p:cNvGrpSpPr/>
          <p:nvPr/>
        </p:nvGrpSpPr>
        <p:grpSpPr>
          <a:xfrm>
            <a:off x="3265488" y="2155557"/>
            <a:ext cx="2203450" cy="1528018"/>
            <a:chOff x="4384774" y="2138859"/>
            <a:chExt cx="2203450" cy="1528770"/>
          </a:xfrm>
        </p:grpSpPr>
        <p:grpSp>
          <p:nvGrpSpPr>
            <p:cNvPr id="33823" name="Group 72"/>
            <p:cNvGrpSpPr/>
            <p:nvPr/>
          </p:nvGrpSpPr>
          <p:grpSpPr>
            <a:xfrm>
              <a:off x="4384774" y="2154740"/>
              <a:ext cx="2203450" cy="1512889"/>
              <a:chOff x="630" y="2704"/>
              <a:chExt cx="1388" cy="953"/>
            </a:xfrm>
          </p:grpSpPr>
          <p:sp>
            <p:nvSpPr>
              <p:cNvPr id="33824" name="Text Box 73"/>
              <p:cNvSpPr txBox="1"/>
              <p:nvPr/>
            </p:nvSpPr>
            <p:spPr>
              <a:xfrm>
                <a:off x="884" y="2704"/>
                <a:ext cx="1134" cy="29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 anchorCtr="0">
                <a:spAutoFit/>
              </a:bodyPr>
              <a:p>
                <a:pPr>
                  <a:spcBef>
                    <a:spcPct val="50000"/>
                  </a:spcBef>
                </a:pPr>
                <a:r>
                  <a:rPr lang="en-US" altLang="zh-CN" sz="2400" b="1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1 2 0</a:t>
                </a:r>
                <a:endPara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33825" name="Text Box 74"/>
              <p:cNvSpPr txBox="1"/>
              <p:nvPr/>
            </p:nvSpPr>
            <p:spPr>
              <a:xfrm>
                <a:off x="702" y="3022"/>
                <a:ext cx="590" cy="29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 anchorCtr="0">
                <a:spAutoFit/>
              </a:bodyPr>
              <a:p>
                <a:pPr>
                  <a:spcBef>
                    <a:spcPct val="50000"/>
                  </a:spcBef>
                </a:pPr>
                <a:r>
                  <a:rPr lang="en-US" altLang="zh-CN" sz="2400" b="1" dirty="0">
                    <a:latin typeface="楷体_GB2312"/>
                    <a:ea typeface="楷体_GB2312"/>
                  </a:rPr>
                  <a:t>+</a:t>
                </a:r>
                <a:endParaRPr lang="en-US" altLang="zh-CN" sz="2400" b="1" dirty="0">
                  <a:latin typeface="楷体_GB2312"/>
                  <a:ea typeface="楷体_GB2312"/>
                </a:endParaRPr>
              </a:p>
            </p:txBody>
          </p:sp>
          <p:sp>
            <p:nvSpPr>
              <p:cNvPr id="33826" name="Text Box 75"/>
              <p:cNvSpPr txBox="1"/>
              <p:nvPr/>
            </p:nvSpPr>
            <p:spPr>
              <a:xfrm>
                <a:off x="884" y="3022"/>
                <a:ext cx="1134" cy="29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 anchorCtr="0">
                <a:spAutoFit/>
              </a:bodyPr>
              <a:p>
                <a:pPr>
                  <a:spcBef>
                    <a:spcPct val="50000"/>
                  </a:spcBef>
                </a:pPr>
                <a:r>
                  <a:rPr lang="en-US" altLang="zh-CN" sz="2400" b="1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1 5 0</a:t>
                </a:r>
                <a:endPara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33827" name="Line 76"/>
              <p:cNvSpPr/>
              <p:nvPr/>
            </p:nvSpPr>
            <p:spPr>
              <a:xfrm>
                <a:off x="630" y="3339"/>
                <a:ext cx="998" cy="0"/>
              </a:xfrm>
              <a:prstGeom prst="line">
                <a:avLst/>
              </a:prstGeom>
              <a:ln w="254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33828" name="Text Box 77"/>
              <p:cNvSpPr txBox="1"/>
              <p:nvPr/>
            </p:nvSpPr>
            <p:spPr>
              <a:xfrm>
                <a:off x="884" y="3366"/>
                <a:ext cx="1134" cy="29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 anchorCtr="0">
                <a:spAutoFit/>
              </a:bodyPr>
              <a:p>
                <a:pPr>
                  <a:spcBef>
                    <a:spcPct val="50000"/>
                  </a:spcBef>
                </a:pPr>
                <a:r>
                  <a:rPr lang="en-US" altLang="zh-CN" sz="2400" b="1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2 7 0</a:t>
                </a:r>
                <a:endPara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  <p:sp>
          <p:nvSpPr>
            <p:cNvPr id="33829" name="Text Box 73"/>
            <p:cNvSpPr txBox="1"/>
            <p:nvPr/>
          </p:nvSpPr>
          <p:spPr>
            <a:xfrm>
              <a:off x="4787999" y="2138859"/>
              <a:ext cx="1153795" cy="46060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24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1 2 0</a:t>
              </a:r>
              <a:endPara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64" name="五边形 63"/>
          <p:cNvSpPr/>
          <p:nvPr/>
        </p:nvSpPr>
        <p:spPr>
          <a:xfrm>
            <a:off x="142875" y="1428750"/>
            <a:ext cx="1357313" cy="428625"/>
          </a:xfrm>
          <a:prstGeom prst="homePlate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楷体_GB2312"/>
                <a:cs typeface="+mn-cs"/>
              </a:rPr>
              <a:t>竖式计算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楷体_GB2312"/>
              <a:cs typeface="+mn-cs"/>
            </a:endParaRPr>
          </a:p>
        </p:txBody>
      </p:sp>
      <p:grpSp>
        <p:nvGrpSpPr>
          <p:cNvPr id="68" name="组合 67"/>
          <p:cNvGrpSpPr/>
          <p:nvPr/>
        </p:nvGrpSpPr>
        <p:grpSpPr>
          <a:xfrm>
            <a:off x="1500188" y="1785938"/>
            <a:ext cx="7000875" cy="2500312"/>
            <a:chOff x="1500166" y="1785932"/>
            <a:chExt cx="7000924" cy="2500330"/>
          </a:xfrm>
        </p:grpSpPr>
        <p:sp>
          <p:nvSpPr>
            <p:cNvPr id="60" name="矩形 59"/>
            <p:cNvSpPr/>
            <p:nvPr/>
          </p:nvSpPr>
          <p:spPr>
            <a:xfrm>
              <a:off x="1500166" y="1785932"/>
              <a:ext cx="3500461" cy="2500330"/>
            </a:xfrm>
            <a:prstGeom prst="rect">
              <a:avLst/>
            </a:prstGeom>
            <a:noFill/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7" name="矩形 66"/>
            <p:cNvSpPr/>
            <p:nvPr/>
          </p:nvSpPr>
          <p:spPr>
            <a:xfrm>
              <a:off x="5000627" y="1785932"/>
              <a:ext cx="3500463" cy="2500330"/>
            </a:xfrm>
            <a:prstGeom prst="rect">
              <a:avLst/>
            </a:prstGeom>
            <a:noFill/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251460" y="699135"/>
            <a:ext cx="1643380" cy="46037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marR="0"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kern="1200" cap="none" spc="0" normalizeH="0" baseline="0" noProof="0" dirty="0">
                <a:latin typeface="楷体" panose="02010609060101010101" pitchFamily="49" charset="-122"/>
                <a:ea typeface="楷体" panose="02010609060101010101" pitchFamily="49" charset="-122"/>
                <a:cs typeface="+mn-cs"/>
                <a:sym typeface="字魂17号-萌趣果冻体" pitchFamily="2" charset="-122"/>
              </a:rPr>
              <a:t>交流算法</a:t>
            </a:r>
            <a:endParaRPr kumimoji="0" lang="zh-CN" altLang="en-US" sz="2400" b="1" kern="1200" cap="none" spc="0" normalizeH="0" baseline="0" noProof="0" dirty="0">
              <a:latin typeface="楷体" panose="02010609060101010101" pitchFamily="49" charset="-122"/>
              <a:ea typeface="楷体" panose="02010609060101010101" pitchFamily="49" charset="-122"/>
              <a:cs typeface="+mn-cs"/>
              <a:sym typeface="字魂17号-萌趣果冻体" pitchFamily="2" charset="-12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52687E-6 L 0.49358 -0.087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00" y="-4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5139E-6 L 0.30591 0.11705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00" y="5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35841" name="Text Box 33"/>
          <p:cNvSpPr txBox="1"/>
          <p:nvPr/>
        </p:nvSpPr>
        <p:spPr>
          <a:xfrm>
            <a:off x="3132138" y="1225550"/>
            <a:ext cx="3011487" cy="461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150 – 30 + 150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157538" y="1865313"/>
            <a:ext cx="714375" cy="461962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120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720975" y="1843088"/>
            <a:ext cx="574675" cy="461962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en-US" altLang="zh-CN" sz="2400" b="1" dirty="0">
                <a:latin typeface="Calibri" panose="020F0502020204030204" pitchFamily="34" charset="0"/>
                <a:ea typeface="宋体" panose="02010600030101010101" pitchFamily="2" charset="-122"/>
              </a:rPr>
              <a:t>=</a:t>
            </a:r>
            <a:endParaRPr lang="zh-CN" altLang="en-US" sz="2400" b="1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4075113" y="1897063"/>
            <a:ext cx="714375" cy="461962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+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4803775" y="1865313"/>
            <a:ext cx="715963" cy="461962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150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2720975" y="2568575"/>
            <a:ext cx="574675" cy="461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en-US" altLang="zh-CN" sz="2400" b="1" dirty="0">
                <a:latin typeface="Calibri" panose="020F0502020204030204" pitchFamily="34" charset="0"/>
                <a:ea typeface="宋体" panose="02010600030101010101" pitchFamily="2" charset="-122"/>
              </a:rPr>
              <a:t>=</a:t>
            </a:r>
            <a:endParaRPr lang="zh-CN" altLang="en-US" sz="2400" b="1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3181350" y="2609850"/>
            <a:ext cx="1362075" cy="461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270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24" name="直接连接符 23"/>
          <p:cNvCxnSpPr/>
          <p:nvPr/>
        </p:nvCxnSpPr>
        <p:spPr>
          <a:xfrm>
            <a:off x="3233738" y="1719263"/>
            <a:ext cx="138271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3295650" y="2359025"/>
            <a:ext cx="2039938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五边形 25"/>
          <p:cNvSpPr/>
          <p:nvPr/>
        </p:nvSpPr>
        <p:spPr>
          <a:xfrm>
            <a:off x="142875" y="1428750"/>
            <a:ext cx="1357313" cy="428625"/>
          </a:xfrm>
          <a:prstGeom prst="homePlate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楷体_GB2312"/>
                <a:cs typeface="+mn-cs"/>
              </a:rPr>
              <a:t>脱式计算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楷体_GB2312"/>
              <a:cs typeface="+mn-cs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51460" y="699135"/>
            <a:ext cx="1643380" cy="46037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marR="0"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kern="1200" cap="none" spc="0" normalizeH="0" baseline="0" noProof="0" dirty="0">
                <a:latin typeface="楷体" panose="02010609060101010101" pitchFamily="49" charset="-122"/>
                <a:ea typeface="楷体" panose="02010609060101010101" pitchFamily="49" charset="-122"/>
                <a:cs typeface="+mn-cs"/>
                <a:sym typeface="字魂17号-萌趣果冻体" pitchFamily="2" charset="-122"/>
              </a:rPr>
              <a:t>交流算法</a:t>
            </a:r>
            <a:endParaRPr kumimoji="0" lang="zh-CN" altLang="en-US" sz="2400" b="1" kern="1200" cap="none" spc="0" normalizeH="0" baseline="0" noProof="0" dirty="0">
              <a:latin typeface="楷体" panose="02010609060101010101" pitchFamily="49" charset="-122"/>
              <a:ea typeface="楷体" panose="02010609060101010101" pitchFamily="49" charset="-122"/>
              <a:cs typeface="+mn-cs"/>
              <a:sym typeface="字魂17号-萌趣果冻体" pitchFamily="2" charset="-12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/>
      <p:bldP spid="20" grpId="0"/>
      <p:bldP spid="21" grpId="0"/>
      <p:bldP spid="22" grpId="0"/>
      <p:bldP spid="23" grpId="0"/>
      <p:bldP spid="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37889" name="Text Box 33"/>
          <p:cNvSpPr txBox="1"/>
          <p:nvPr/>
        </p:nvSpPr>
        <p:spPr>
          <a:xfrm>
            <a:off x="2655888" y="795338"/>
            <a:ext cx="3011487" cy="461962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150 – 30 + 150 =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7890" name="Rectangle 45"/>
          <p:cNvSpPr/>
          <p:nvPr/>
        </p:nvSpPr>
        <p:spPr>
          <a:xfrm>
            <a:off x="5510213" y="785813"/>
            <a:ext cx="1582737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270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84188" y="3658553"/>
            <a:ext cx="3587750" cy="460375"/>
          </a:xfrm>
          <a:prstGeom prst="rect">
            <a:avLst/>
          </a:prstGeom>
          <a:solidFill>
            <a:srgbClr val="FFFFC2"/>
          </a:solidFill>
          <a:ln w="9525">
            <a:noFill/>
          </a:ln>
        </p:spPr>
        <p:txBody>
          <a:bodyPr wrap="none" anchor="t" anchorCtr="0">
            <a:spAutoFit/>
          </a:bodyPr>
          <a:p>
            <a:pPr>
              <a:buClrTx/>
              <a:buFontTx/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这些算法有什么共同点？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8" name="文本框 27"/>
          <p:cNvSpPr txBox="1"/>
          <p:nvPr/>
        </p:nvSpPr>
        <p:spPr>
          <a:xfrm>
            <a:off x="251460" y="699135"/>
            <a:ext cx="1707515" cy="46037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marR="0"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kern="1200" cap="none" spc="0" normalizeH="0" baseline="0" noProof="0" dirty="0">
                <a:latin typeface="楷体" panose="02010609060101010101" pitchFamily="49" charset="-122"/>
                <a:ea typeface="楷体" panose="02010609060101010101" pitchFamily="49" charset="-122"/>
                <a:cs typeface="+mn-cs"/>
                <a:sym typeface="字魂17号-萌趣果冻体" pitchFamily="2" charset="-122"/>
              </a:rPr>
              <a:t>算法梳理</a:t>
            </a:r>
            <a:endParaRPr kumimoji="0" lang="zh-CN" altLang="en-US" sz="2400" b="1" kern="1200" cap="none" spc="0" normalizeH="0" baseline="0" noProof="0" dirty="0">
              <a:latin typeface="楷体" panose="02010609060101010101" pitchFamily="49" charset="-122"/>
              <a:ea typeface="楷体" panose="02010609060101010101" pitchFamily="49" charset="-122"/>
              <a:cs typeface="+mn-cs"/>
              <a:sym typeface="字魂17号-萌趣果冻体" pitchFamily="2" charset="-122"/>
            </a:endParaRPr>
          </a:p>
        </p:txBody>
      </p:sp>
      <p:sp>
        <p:nvSpPr>
          <p:cNvPr id="63" name="TextBox 33"/>
          <p:cNvSpPr txBox="1"/>
          <p:nvPr/>
        </p:nvSpPr>
        <p:spPr>
          <a:xfrm>
            <a:off x="484188" y="4228465"/>
            <a:ext cx="6681787" cy="461963"/>
          </a:xfrm>
          <a:prstGeom prst="rect">
            <a:avLst/>
          </a:prstGeom>
          <a:solidFill>
            <a:srgbClr val="FFFFC2"/>
          </a:solidFill>
          <a:ln w="9525">
            <a:noFill/>
          </a:ln>
        </p:spPr>
        <p:txBody>
          <a:bodyPr wrap="none" anchor="t" anchorCtr="0">
            <a:spAutoFit/>
          </a:bodyPr>
          <a:p>
            <a:pPr>
              <a:buClrTx/>
              <a:buFontTx/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加减混合算式计算顺序：从左往右，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依次计算。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37896" name="Group 66"/>
          <p:cNvGrpSpPr/>
          <p:nvPr/>
        </p:nvGrpSpPr>
        <p:grpSpPr>
          <a:xfrm>
            <a:off x="2620963" y="1543050"/>
            <a:ext cx="1400175" cy="1389063"/>
            <a:chOff x="630" y="2704"/>
            <a:chExt cx="1388" cy="875"/>
          </a:xfrm>
        </p:grpSpPr>
        <p:sp>
          <p:nvSpPr>
            <p:cNvPr id="37897" name="Text Box 67"/>
            <p:cNvSpPr txBox="1"/>
            <p:nvPr/>
          </p:nvSpPr>
          <p:spPr>
            <a:xfrm>
              <a:off x="884" y="2704"/>
              <a:ext cx="1134" cy="21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16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1 5 0</a:t>
              </a:r>
              <a:endParaRPr lang="en-US" altLang="zh-CN" sz="16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37898" name="Text Box 68"/>
            <p:cNvSpPr txBox="1"/>
            <p:nvPr/>
          </p:nvSpPr>
          <p:spPr>
            <a:xfrm>
              <a:off x="702" y="3022"/>
              <a:ext cx="590" cy="21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1600" b="1" dirty="0">
                  <a:latin typeface="楷体_GB2312"/>
                  <a:ea typeface="楷体_GB2312"/>
                </a:rPr>
                <a:t>-</a:t>
              </a:r>
              <a:endParaRPr lang="en-US" altLang="zh-CN" sz="1600" b="1" dirty="0">
                <a:latin typeface="楷体_GB2312"/>
                <a:ea typeface="楷体_GB2312"/>
              </a:endParaRPr>
            </a:p>
          </p:txBody>
        </p:sp>
        <p:sp>
          <p:nvSpPr>
            <p:cNvPr id="37899" name="Text Box 69"/>
            <p:cNvSpPr txBox="1"/>
            <p:nvPr/>
          </p:nvSpPr>
          <p:spPr>
            <a:xfrm>
              <a:off x="884" y="3022"/>
              <a:ext cx="1134" cy="21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16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  3 0</a:t>
              </a:r>
              <a:endParaRPr lang="en-US" altLang="zh-CN" sz="16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37900" name="Line 70"/>
            <p:cNvSpPr/>
            <p:nvPr/>
          </p:nvSpPr>
          <p:spPr>
            <a:xfrm>
              <a:off x="630" y="3339"/>
              <a:ext cx="998" cy="0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7901" name="Text Box 71"/>
            <p:cNvSpPr txBox="1"/>
            <p:nvPr/>
          </p:nvSpPr>
          <p:spPr>
            <a:xfrm>
              <a:off x="884" y="3366"/>
              <a:ext cx="1134" cy="21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16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1 2 0</a:t>
              </a:r>
              <a:endParaRPr lang="en-US" altLang="zh-CN" sz="16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37902" name="Group 72"/>
          <p:cNvGrpSpPr/>
          <p:nvPr/>
        </p:nvGrpSpPr>
        <p:grpSpPr>
          <a:xfrm>
            <a:off x="3619500" y="1547813"/>
            <a:ext cx="1336675" cy="1389062"/>
            <a:chOff x="550" y="2704"/>
            <a:chExt cx="1468" cy="875"/>
          </a:xfrm>
        </p:grpSpPr>
        <p:sp>
          <p:nvSpPr>
            <p:cNvPr id="37903" name="Text Box 73"/>
            <p:cNvSpPr txBox="1"/>
            <p:nvPr/>
          </p:nvSpPr>
          <p:spPr>
            <a:xfrm>
              <a:off x="884" y="2704"/>
              <a:ext cx="1134" cy="21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16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1 2 0</a:t>
              </a:r>
              <a:endParaRPr lang="en-US" altLang="zh-CN" sz="16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37904" name="Text Box 74"/>
            <p:cNvSpPr txBox="1"/>
            <p:nvPr/>
          </p:nvSpPr>
          <p:spPr>
            <a:xfrm>
              <a:off x="550" y="3022"/>
              <a:ext cx="590" cy="21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1600" b="1" dirty="0">
                  <a:latin typeface="楷体_GB2312"/>
                  <a:ea typeface="楷体_GB2312"/>
                </a:rPr>
                <a:t>+</a:t>
              </a:r>
              <a:endParaRPr lang="en-US" altLang="zh-CN" sz="1600" b="1" dirty="0">
                <a:latin typeface="楷体_GB2312"/>
                <a:ea typeface="楷体_GB2312"/>
              </a:endParaRPr>
            </a:p>
          </p:txBody>
        </p:sp>
        <p:sp>
          <p:nvSpPr>
            <p:cNvPr id="37905" name="Text Box 75"/>
            <p:cNvSpPr txBox="1"/>
            <p:nvPr/>
          </p:nvSpPr>
          <p:spPr>
            <a:xfrm>
              <a:off x="884" y="3022"/>
              <a:ext cx="1134" cy="21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16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1 5 0</a:t>
              </a:r>
              <a:endParaRPr lang="en-US" altLang="zh-CN" sz="16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37906" name="Line 76"/>
            <p:cNvSpPr/>
            <p:nvPr/>
          </p:nvSpPr>
          <p:spPr>
            <a:xfrm>
              <a:off x="630" y="3339"/>
              <a:ext cx="998" cy="0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7907" name="Text Box 77"/>
            <p:cNvSpPr txBox="1"/>
            <p:nvPr/>
          </p:nvSpPr>
          <p:spPr>
            <a:xfrm>
              <a:off x="884" y="3366"/>
              <a:ext cx="1134" cy="21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16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2 7 0</a:t>
              </a:r>
              <a:endParaRPr lang="en-US" altLang="zh-CN" sz="16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37908" name="Group 62"/>
          <p:cNvGrpSpPr/>
          <p:nvPr/>
        </p:nvGrpSpPr>
        <p:grpSpPr>
          <a:xfrm>
            <a:off x="4938713" y="1262063"/>
            <a:ext cx="2220912" cy="1965325"/>
            <a:chOff x="1564" y="1797"/>
            <a:chExt cx="1551" cy="1238"/>
          </a:xfrm>
        </p:grpSpPr>
        <p:sp>
          <p:nvSpPr>
            <p:cNvPr id="37909" name="Text Box 44"/>
            <p:cNvSpPr txBox="1"/>
            <p:nvPr/>
          </p:nvSpPr>
          <p:spPr>
            <a:xfrm>
              <a:off x="1837" y="1797"/>
              <a:ext cx="1134" cy="21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16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1 5 0</a:t>
              </a:r>
              <a:endParaRPr lang="en-US" altLang="zh-CN" sz="16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37910" name="Text Box 45"/>
            <p:cNvSpPr txBox="1"/>
            <p:nvPr/>
          </p:nvSpPr>
          <p:spPr>
            <a:xfrm>
              <a:off x="1655" y="2006"/>
              <a:ext cx="590" cy="21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1600" b="1" dirty="0">
                  <a:latin typeface="楷体_GB2312"/>
                  <a:ea typeface="楷体_GB2312"/>
                </a:rPr>
                <a:t>-</a:t>
              </a:r>
              <a:endParaRPr lang="en-US" altLang="zh-CN" sz="1600" b="1" dirty="0">
                <a:latin typeface="楷体_GB2312"/>
                <a:ea typeface="楷体_GB2312"/>
              </a:endParaRPr>
            </a:p>
          </p:txBody>
        </p:sp>
        <p:sp>
          <p:nvSpPr>
            <p:cNvPr id="37911" name="Text Box 46"/>
            <p:cNvSpPr txBox="1"/>
            <p:nvPr/>
          </p:nvSpPr>
          <p:spPr>
            <a:xfrm>
              <a:off x="1981" y="2021"/>
              <a:ext cx="1134" cy="21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16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3 0</a:t>
              </a:r>
              <a:endParaRPr lang="en-US" altLang="zh-CN" sz="16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37912" name="Line 47"/>
            <p:cNvSpPr/>
            <p:nvPr/>
          </p:nvSpPr>
          <p:spPr>
            <a:xfrm>
              <a:off x="1583" y="2260"/>
              <a:ext cx="998" cy="0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7913" name="Text Box 48"/>
            <p:cNvSpPr txBox="1"/>
            <p:nvPr/>
          </p:nvSpPr>
          <p:spPr>
            <a:xfrm>
              <a:off x="1837" y="2287"/>
              <a:ext cx="1134" cy="21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16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1 2 0</a:t>
              </a:r>
              <a:endParaRPr lang="en-US" altLang="zh-CN" sz="16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37914" name="Line 55"/>
            <p:cNvSpPr/>
            <p:nvPr/>
          </p:nvSpPr>
          <p:spPr>
            <a:xfrm>
              <a:off x="1564" y="2840"/>
              <a:ext cx="998" cy="0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7915" name="Text Box 57"/>
            <p:cNvSpPr txBox="1"/>
            <p:nvPr/>
          </p:nvSpPr>
          <p:spPr>
            <a:xfrm>
              <a:off x="1655" y="2523"/>
              <a:ext cx="590" cy="21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1600" b="1" dirty="0">
                  <a:latin typeface="楷体_GB2312"/>
                  <a:ea typeface="楷体_GB2312"/>
                </a:rPr>
                <a:t>+</a:t>
              </a:r>
              <a:endParaRPr lang="en-US" altLang="zh-CN" sz="1600" b="1" dirty="0">
                <a:latin typeface="楷体_GB2312"/>
                <a:ea typeface="楷体_GB2312"/>
              </a:endParaRPr>
            </a:p>
          </p:txBody>
        </p:sp>
        <p:sp>
          <p:nvSpPr>
            <p:cNvPr id="37916" name="Text Box 58"/>
            <p:cNvSpPr txBox="1"/>
            <p:nvPr/>
          </p:nvSpPr>
          <p:spPr>
            <a:xfrm>
              <a:off x="1837" y="2523"/>
              <a:ext cx="1134" cy="21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16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1 5 0</a:t>
              </a:r>
              <a:endParaRPr lang="en-US" altLang="zh-CN" sz="16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37917" name="Text Box 59"/>
            <p:cNvSpPr txBox="1"/>
            <p:nvPr/>
          </p:nvSpPr>
          <p:spPr>
            <a:xfrm>
              <a:off x="1837" y="2822"/>
              <a:ext cx="1134" cy="21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16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2 7 0</a:t>
              </a:r>
              <a:endParaRPr lang="en-US" altLang="zh-CN" sz="16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61" name="矩形 60"/>
          <p:cNvSpPr/>
          <p:nvPr/>
        </p:nvSpPr>
        <p:spPr>
          <a:xfrm>
            <a:off x="2484438" y="1276350"/>
            <a:ext cx="4214813" cy="23749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2" name="矩形 61"/>
          <p:cNvSpPr/>
          <p:nvPr/>
        </p:nvSpPr>
        <p:spPr>
          <a:xfrm>
            <a:off x="484188" y="1274763"/>
            <a:ext cx="2000250" cy="237331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4" name="矩形 63"/>
          <p:cNvSpPr/>
          <p:nvPr/>
        </p:nvSpPr>
        <p:spPr>
          <a:xfrm>
            <a:off x="6699250" y="1276350"/>
            <a:ext cx="2000250" cy="23717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66" name="直接连接符 65"/>
          <p:cNvCxnSpPr/>
          <p:nvPr/>
        </p:nvCxnSpPr>
        <p:spPr>
          <a:xfrm rot="16200000" flipH="1">
            <a:off x="3733800" y="2378075"/>
            <a:ext cx="1928813" cy="158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922" name="Picture 2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61175" y="1390650"/>
            <a:ext cx="1677988" cy="1104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923" name="Picture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5475" y="1422400"/>
            <a:ext cx="1779588" cy="1028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圆角矩形 1"/>
          <p:cNvSpPr/>
          <p:nvPr/>
        </p:nvSpPr>
        <p:spPr>
          <a:xfrm>
            <a:off x="1044575" y="3235325"/>
            <a:ext cx="736600" cy="365125"/>
          </a:xfrm>
          <a:prstGeom prst="roundRect">
            <a:avLst/>
          </a:prstGeom>
          <a:solidFill>
            <a:schemeClr val="bg2">
              <a:lumMod val="50000"/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口算</a:t>
            </a: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4086225" y="3235325"/>
            <a:ext cx="1470660" cy="365125"/>
          </a:xfrm>
          <a:prstGeom prst="roundRect">
            <a:avLst/>
          </a:prstGeom>
          <a:solidFill>
            <a:schemeClr val="bg2">
              <a:lumMod val="50000"/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竖式计算</a:t>
            </a: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7164705" y="3235325"/>
            <a:ext cx="1423670" cy="365125"/>
          </a:xfrm>
          <a:prstGeom prst="roundRect">
            <a:avLst/>
          </a:prstGeom>
          <a:solidFill>
            <a:schemeClr val="bg2">
              <a:lumMod val="50000"/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脱式计算</a:t>
            </a: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bldLvl="0" animBg="1"/>
      <p:bldP spid="63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grpSp>
        <p:nvGrpSpPr>
          <p:cNvPr id="39937" name="Group 79"/>
          <p:cNvGrpSpPr/>
          <p:nvPr/>
        </p:nvGrpSpPr>
        <p:grpSpPr>
          <a:xfrm>
            <a:off x="1979613" y="555625"/>
            <a:ext cx="5618162" cy="1471613"/>
            <a:chOff x="657" y="1177"/>
            <a:chExt cx="3952" cy="1294"/>
          </a:xfrm>
        </p:grpSpPr>
        <p:pic>
          <p:nvPicPr>
            <p:cNvPr id="39938" name="Picture 80" descr="二下_页面_080"/>
            <p:cNvPicPr>
              <a:picLocks noChangeAspect="1"/>
            </p:cNvPicPr>
            <p:nvPr/>
          </p:nvPicPr>
          <p:blipFill>
            <a:blip r:embed="rId1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rcRect l="23723" t="52347" r="45750" b="46199"/>
            <a:stretch>
              <a:fillRect/>
            </a:stretch>
          </p:blipFill>
          <p:spPr>
            <a:xfrm>
              <a:off x="1292" y="1404"/>
              <a:ext cx="2676" cy="13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9939" name="Rectangle 81"/>
            <p:cNvSpPr/>
            <p:nvPr/>
          </p:nvSpPr>
          <p:spPr>
            <a:xfrm>
              <a:off x="1337" y="1586"/>
              <a:ext cx="2586" cy="136"/>
            </a:xfrm>
            <a:prstGeom prst="rect">
              <a:avLst/>
            </a:prstGeom>
            <a:solidFill>
              <a:srgbClr val="00CCFF"/>
            </a:solidFill>
            <a:ln w="9525">
              <a:noFill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9940" name="Rectangle 82"/>
            <p:cNvSpPr/>
            <p:nvPr/>
          </p:nvSpPr>
          <p:spPr>
            <a:xfrm>
              <a:off x="1337" y="1951"/>
              <a:ext cx="2586" cy="136"/>
            </a:xfrm>
            <a:prstGeom prst="rect">
              <a:avLst/>
            </a:prstGeom>
            <a:solidFill>
              <a:srgbClr val="FF0000"/>
            </a:solidFill>
            <a:ln w="9525">
              <a:noFill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9941" name="Text Box 83"/>
            <p:cNvSpPr txBox="1"/>
            <p:nvPr/>
          </p:nvSpPr>
          <p:spPr>
            <a:xfrm>
              <a:off x="657" y="1478"/>
              <a:ext cx="551" cy="35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r>
                <a:rPr lang="zh-CN" altLang="en-US" sz="2000" b="1" dirty="0">
                  <a:latin typeface="Arial" panose="020B0604020202020204" pitchFamily="34" charset="0"/>
                  <a:ea typeface="宋体" panose="02010600030101010101" pitchFamily="2" charset="-122"/>
                </a:rPr>
                <a:t>青青</a:t>
              </a:r>
              <a:endParaRPr lang="zh-CN" altLang="en-US" sz="2000" b="1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9942" name="Text Box 84"/>
            <p:cNvSpPr txBox="1"/>
            <p:nvPr/>
          </p:nvSpPr>
          <p:spPr>
            <a:xfrm>
              <a:off x="657" y="1846"/>
              <a:ext cx="681" cy="35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r>
                <a:rPr lang="zh-CN" altLang="en-US" sz="2000" b="1" dirty="0">
                  <a:latin typeface="Arial" panose="020B0604020202020204" pitchFamily="34" charset="0"/>
                  <a:ea typeface="宋体" panose="02010600030101010101" pitchFamily="2" charset="-122"/>
                </a:rPr>
                <a:t>蛙蛙</a:t>
              </a:r>
              <a:endParaRPr lang="zh-CN" altLang="en-US" sz="2000" b="1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9943" name="Rectangle 85"/>
            <p:cNvSpPr/>
            <p:nvPr/>
          </p:nvSpPr>
          <p:spPr>
            <a:xfrm>
              <a:off x="3469" y="1949"/>
              <a:ext cx="454" cy="136"/>
            </a:xfrm>
            <a:prstGeom prst="rect">
              <a:avLst/>
            </a:prstGeom>
            <a:solidFill>
              <a:schemeClr val="bg1"/>
            </a:solidFill>
            <a:ln w="15875" cap="flat" cmpd="sng">
              <a:solidFill>
                <a:schemeClr val="tx1"/>
              </a:solidFill>
              <a:prstDash val="dash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9944" name="Line 86"/>
            <p:cNvSpPr/>
            <p:nvPr/>
          </p:nvSpPr>
          <p:spPr>
            <a:xfrm>
              <a:off x="3469" y="1496"/>
              <a:ext cx="0" cy="680"/>
            </a:xfrm>
            <a:prstGeom prst="line">
              <a:avLst/>
            </a:prstGeom>
            <a:ln w="25400" cap="flat" cmpd="sng">
              <a:solidFill>
                <a:srgbClr val="800080"/>
              </a:solidFill>
              <a:prstDash val="dash"/>
              <a:round/>
              <a:headEnd type="none" w="med" len="med"/>
              <a:tailEnd type="none" w="med" len="med"/>
            </a:ln>
          </p:spPr>
        </p:sp>
        <p:sp>
          <p:nvSpPr>
            <p:cNvPr id="39945" name="Text Box 87"/>
            <p:cNvSpPr txBox="1"/>
            <p:nvPr/>
          </p:nvSpPr>
          <p:spPr>
            <a:xfrm>
              <a:off x="2381" y="1177"/>
              <a:ext cx="726" cy="32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r>
                <a:rPr lang="en-US" altLang="zh-CN" b="1" dirty="0">
                  <a:latin typeface="Arial" panose="020B0604020202020204" pitchFamily="34" charset="0"/>
                  <a:ea typeface="宋体" panose="02010600030101010101" pitchFamily="2" charset="-122"/>
                </a:rPr>
                <a:t>150</a:t>
              </a:r>
              <a:r>
                <a:rPr lang="zh-CN" altLang="en-US" b="1" dirty="0">
                  <a:latin typeface="Arial" panose="020B0604020202020204" pitchFamily="34" charset="0"/>
                  <a:ea typeface="宋体" panose="02010600030101010101" pitchFamily="2" charset="-122"/>
                </a:rPr>
                <a:t>只</a:t>
              </a:r>
              <a:endParaRPr lang="zh-CN" altLang="en-US" b="1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pic>
          <p:nvPicPr>
            <p:cNvPr id="39946" name="Picture 88" descr="二下_页面_080"/>
            <p:cNvPicPr>
              <a:picLocks noChangeAspect="1"/>
            </p:cNvPicPr>
            <p:nvPr/>
          </p:nvPicPr>
          <p:blipFill>
            <a:blip r:embed="rId1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rcRect l="53947" t="53711" r="38214" b="40875"/>
            <a:stretch>
              <a:fillRect/>
            </a:stretch>
          </p:blipFill>
          <p:spPr>
            <a:xfrm>
              <a:off x="4014" y="1449"/>
              <a:ext cx="595" cy="63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9947" name="Rectangle 89"/>
            <p:cNvSpPr/>
            <p:nvPr/>
          </p:nvSpPr>
          <p:spPr>
            <a:xfrm>
              <a:off x="1338" y="1948"/>
              <a:ext cx="2132" cy="136"/>
            </a:xfrm>
            <a:prstGeom prst="rect">
              <a:avLst/>
            </a:prstGeom>
            <a:solidFill>
              <a:srgbClr val="FF0000"/>
            </a:solidFill>
            <a:ln w="9525">
              <a:noFill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9948" name="Text Box 90"/>
            <p:cNvSpPr txBox="1"/>
            <p:nvPr/>
          </p:nvSpPr>
          <p:spPr>
            <a:xfrm>
              <a:off x="3424" y="2175"/>
              <a:ext cx="590" cy="29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r>
                <a:rPr lang="zh-CN" altLang="en-US" sz="1600" b="1" dirty="0">
                  <a:latin typeface="Arial" panose="020B0604020202020204" pitchFamily="34" charset="0"/>
                  <a:ea typeface="宋体" panose="02010600030101010101" pitchFamily="2" charset="-122"/>
                </a:rPr>
                <a:t>少</a:t>
              </a:r>
              <a:r>
                <a:rPr lang="en-US" altLang="zh-CN" sz="1600" b="1" dirty="0">
                  <a:latin typeface="Arial" panose="020B0604020202020204" pitchFamily="34" charset="0"/>
                  <a:ea typeface="宋体" panose="02010600030101010101" pitchFamily="2" charset="-122"/>
                </a:rPr>
                <a:t>30</a:t>
              </a:r>
              <a:r>
                <a:rPr lang="zh-CN" altLang="en-US" sz="1600" b="1" dirty="0">
                  <a:latin typeface="Arial" panose="020B0604020202020204" pitchFamily="34" charset="0"/>
                  <a:ea typeface="宋体" panose="02010600030101010101" pitchFamily="2" charset="-122"/>
                </a:rPr>
                <a:t>只</a:t>
              </a:r>
              <a:endParaRPr lang="zh-CN" altLang="en-US" sz="1600" b="1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47" name="Rectangle 85"/>
          <p:cNvSpPr/>
          <p:nvPr/>
        </p:nvSpPr>
        <p:spPr>
          <a:xfrm>
            <a:off x="5981700" y="1438275"/>
            <a:ext cx="644525" cy="153988"/>
          </a:xfrm>
          <a:prstGeom prst="rect">
            <a:avLst/>
          </a:prstGeom>
          <a:solidFill>
            <a:srgbClr val="FF0000"/>
          </a:solidFill>
          <a:ln w="15875" cap="flat" cmpd="sng">
            <a:solidFill>
              <a:schemeClr val="tx1"/>
            </a:solidFill>
            <a:prstDash val="dash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2928938" y="1924050"/>
            <a:ext cx="1584325" cy="46196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150 + 150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4535488" y="1924050"/>
            <a:ext cx="806450" cy="46196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- 30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51" name="Group 62"/>
          <p:cNvGrpSpPr/>
          <p:nvPr/>
        </p:nvGrpSpPr>
        <p:grpSpPr>
          <a:xfrm>
            <a:off x="3643313" y="2427288"/>
            <a:ext cx="2233612" cy="2084387"/>
            <a:chOff x="1564" y="1797"/>
            <a:chExt cx="1407" cy="1313"/>
          </a:xfrm>
        </p:grpSpPr>
        <p:sp>
          <p:nvSpPr>
            <p:cNvPr id="39953" name="Text Box 44"/>
            <p:cNvSpPr txBox="1"/>
            <p:nvPr/>
          </p:nvSpPr>
          <p:spPr>
            <a:xfrm>
              <a:off x="1837" y="1797"/>
              <a:ext cx="1134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1 5 0</a:t>
              </a:r>
              <a:endPara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39954" name="Text Box 45"/>
            <p:cNvSpPr txBox="1"/>
            <p:nvPr/>
          </p:nvSpPr>
          <p:spPr>
            <a:xfrm>
              <a:off x="1655" y="2006"/>
              <a:ext cx="590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2400" b="1" dirty="0">
                  <a:latin typeface="楷体_GB2312"/>
                  <a:ea typeface="楷体_GB2312"/>
                </a:rPr>
                <a:t>+</a:t>
              </a:r>
              <a:endParaRPr lang="en-US" altLang="zh-CN" sz="2400" b="1" dirty="0">
                <a:latin typeface="楷体_GB2312"/>
                <a:ea typeface="楷体_GB2312"/>
              </a:endParaRPr>
            </a:p>
          </p:txBody>
        </p:sp>
        <p:sp>
          <p:nvSpPr>
            <p:cNvPr id="39955" name="Text Box 46"/>
            <p:cNvSpPr txBox="1"/>
            <p:nvPr/>
          </p:nvSpPr>
          <p:spPr>
            <a:xfrm>
              <a:off x="1836" y="2006"/>
              <a:ext cx="1134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2400" b="1" dirty="0">
                  <a:latin typeface="楷体" panose="02010609060101010101" pitchFamily="49" charset="-122"/>
                  <a:ea typeface="楷体_GB2312"/>
                </a:rPr>
                <a:t>1 5</a:t>
              </a:r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 0</a:t>
              </a:r>
              <a:endPara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39956" name="Line 47"/>
            <p:cNvSpPr/>
            <p:nvPr/>
          </p:nvSpPr>
          <p:spPr>
            <a:xfrm>
              <a:off x="1583" y="2260"/>
              <a:ext cx="998" cy="0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9957" name="Text Box 48"/>
            <p:cNvSpPr txBox="1"/>
            <p:nvPr/>
          </p:nvSpPr>
          <p:spPr>
            <a:xfrm>
              <a:off x="1837" y="2287"/>
              <a:ext cx="1134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3 0 0</a:t>
              </a:r>
              <a:endPara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39958" name="Line 55"/>
            <p:cNvSpPr/>
            <p:nvPr/>
          </p:nvSpPr>
          <p:spPr>
            <a:xfrm>
              <a:off x="1564" y="2840"/>
              <a:ext cx="998" cy="0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9959" name="Text Box 57"/>
            <p:cNvSpPr txBox="1"/>
            <p:nvPr/>
          </p:nvSpPr>
          <p:spPr>
            <a:xfrm>
              <a:off x="1655" y="2523"/>
              <a:ext cx="590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2400" b="1" dirty="0">
                  <a:latin typeface="楷体_GB2312"/>
                  <a:ea typeface="楷体_GB2312"/>
                </a:rPr>
                <a:t>-</a:t>
              </a:r>
              <a:endParaRPr lang="en-US" altLang="zh-CN" sz="2400" b="1" dirty="0">
                <a:latin typeface="楷体_GB2312"/>
                <a:ea typeface="楷体_GB2312"/>
              </a:endParaRPr>
            </a:p>
          </p:txBody>
        </p:sp>
        <p:sp>
          <p:nvSpPr>
            <p:cNvPr id="39960" name="Text Box 58"/>
            <p:cNvSpPr txBox="1"/>
            <p:nvPr/>
          </p:nvSpPr>
          <p:spPr>
            <a:xfrm>
              <a:off x="1837" y="2523"/>
              <a:ext cx="1134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  3 0</a:t>
              </a:r>
              <a:endPara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39961" name="Text Box 59"/>
            <p:cNvSpPr txBox="1"/>
            <p:nvPr/>
          </p:nvSpPr>
          <p:spPr>
            <a:xfrm>
              <a:off x="1837" y="2822"/>
              <a:ext cx="1134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2 7 0</a:t>
              </a:r>
              <a:endPara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61" name="Text Box 46"/>
          <p:cNvSpPr txBox="1"/>
          <p:nvPr/>
        </p:nvSpPr>
        <p:spPr>
          <a:xfrm>
            <a:off x="2397125" y="4342765"/>
            <a:ext cx="4983163" cy="46196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答：两只青蛙一共吃了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270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只蚊子。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2" name="文本框 61"/>
          <p:cNvSpPr txBox="1"/>
          <p:nvPr/>
        </p:nvSpPr>
        <p:spPr>
          <a:xfrm>
            <a:off x="5327650" y="1924050"/>
            <a:ext cx="1890713" cy="46196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= 270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（只）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4" name="文本框 27"/>
          <p:cNvSpPr txBox="1"/>
          <p:nvPr/>
        </p:nvSpPr>
        <p:spPr>
          <a:xfrm>
            <a:off x="154940" y="699770"/>
            <a:ext cx="1705610" cy="46037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marR="0"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kern="1200" cap="none" spc="0" normalizeH="0" baseline="0" noProof="0" dirty="0">
                <a:latin typeface="楷体" panose="02010609060101010101" pitchFamily="49" charset="-122"/>
                <a:ea typeface="楷体" panose="02010609060101010101" pitchFamily="49" charset="-122"/>
                <a:cs typeface="+mn-cs"/>
                <a:sym typeface="字魂17号-萌趣果冻体" pitchFamily="2" charset="-122"/>
              </a:rPr>
              <a:t>方法拓展</a:t>
            </a:r>
            <a:endParaRPr kumimoji="0" lang="en-US" altLang="zh-CN" sz="2400" b="1" kern="1200" cap="none" spc="0" normalizeH="0" baseline="0" noProof="0" dirty="0">
              <a:latin typeface="楷体" panose="02010609060101010101" pitchFamily="49" charset="-122"/>
              <a:ea typeface="楷体" panose="02010609060101010101" pitchFamily="49" charset="-122"/>
              <a:cs typeface="+mn-cs"/>
              <a:sym typeface="字魂17号-萌趣果冻体" pitchFamily="2" charset="-12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autoRev="1" fill="remove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1" dur="500" autoRev="1" fill="remove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" dur="500" autoRev="1" fill="remove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autoRev="1" fill="remove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500" autoRev="1" fill="remove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3" dur="500" autoRev="1" fill="remove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4" dur="500" autoRev="1" fill="remove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500" autoRev="1" fill="remove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7" grpId="1" animBg="1"/>
      <p:bldP spid="49" grpId="0"/>
      <p:bldP spid="49" grpId="1"/>
      <p:bldP spid="50" grpId="0"/>
      <p:bldP spid="50" grpId="1"/>
      <p:bldP spid="61" grpId="0"/>
      <p:bldP spid="6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755333" y="1275080"/>
            <a:ext cx="83534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    </a:t>
            </a:r>
            <a:r>
              <a:rPr kumimoji="0" lang="zh-CN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蝌蝌吃了</a:t>
            </a: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60</a:t>
            </a:r>
            <a:r>
              <a:rPr kumimoji="0" lang="zh-CN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只蚊子幼虫，蚪蚪比蝌蝌多吃</a:t>
            </a: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30</a:t>
            </a:r>
            <a:r>
              <a:rPr kumimoji="0" lang="zh-CN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只，两只蝌蚪一共吃了多少只蚊子幼虫？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30" name="Text Box 5"/>
          <p:cNvSpPr txBox="1"/>
          <p:nvPr/>
        </p:nvSpPr>
        <p:spPr>
          <a:xfrm>
            <a:off x="2535238" y="2661285"/>
            <a:ext cx="1223962" cy="39878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sz="2000" b="1" dirty="0">
                <a:latin typeface="Arial" panose="020B0604020202020204" pitchFamily="34" charset="0"/>
                <a:ea typeface="宋体" panose="02010600030101010101" pitchFamily="2" charset="-122"/>
              </a:rPr>
              <a:t>蝌蝌</a:t>
            </a:r>
            <a:endParaRPr lang="zh-CN" altLang="en-US" sz="20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31" name="Picture 7" descr="二下_页面_080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23723" t="52347" r="45750" b="46199"/>
          <a:stretch>
            <a:fillRect/>
          </a:stretch>
        </p:blipFill>
        <p:spPr>
          <a:xfrm>
            <a:off x="3421063" y="2494598"/>
            <a:ext cx="1512887" cy="777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2" name="Rectangle 8"/>
          <p:cNvSpPr/>
          <p:nvPr/>
        </p:nvSpPr>
        <p:spPr>
          <a:xfrm>
            <a:off x="3419475" y="2715260"/>
            <a:ext cx="1512888" cy="217488"/>
          </a:xfrm>
          <a:prstGeom prst="rect">
            <a:avLst/>
          </a:prstGeom>
          <a:solidFill>
            <a:srgbClr val="00CCFF"/>
          </a:solidFill>
          <a:ln w="9525">
            <a:noFill/>
          </a:ln>
        </p:spPr>
        <p:txBody>
          <a:bodyPr wrap="none" anchor="ctr" anchorCtr="0"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3" name="Rectangle 9"/>
          <p:cNvSpPr/>
          <p:nvPr/>
        </p:nvSpPr>
        <p:spPr>
          <a:xfrm>
            <a:off x="3421063" y="3293110"/>
            <a:ext cx="1512887" cy="215900"/>
          </a:xfrm>
          <a:prstGeom prst="rect">
            <a:avLst/>
          </a:prstGeom>
          <a:solidFill>
            <a:srgbClr val="FF0000"/>
          </a:solidFill>
          <a:ln w="9525">
            <a:noFill/>
          </a:ln>
        </p:spPr>
        <p:txBody>
          <a:bodyPr wrap="none" anchor="ctr" anchorCtr="0"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4" name="Text Box 10"/>
          <p:cNvSpPr txBox="1"/>
          <p:nvPr/>
        </p:nvSpPr>
        <p:spPr>
          <a:xfrm>
            <a:off x="3852863" y="2164398"/>
            <a:ext cx="1152525" cy="3365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en-US" altLang="zh-CN" sz="1600" b="1" dirty="0">
                <a:latin typeface="Arial" panose="020B0604020202020204" pitchFamily="34" charset="0"/>
                <a:ea typeface="宋体" panose="02010600030101010101" pitchFamily="2" charset="-122"/>
              </a:rPr>
              <a:t>60</a:t>
            </a:r>
            <a:r>
              <a:rPr lang="zh-CN" altLang="en-US" sz="1600" b="1" dirty="0">
                <a:latin typeface="Arial" panose="020B0604020202020204" pitchFamily="34" charset="0"/>
                <a:ea typeface="宋体" panose="02010600030101010101" pitchFamily="2" charset="-122"/>
              </a:rPr>
              <a:t>只</a:t>
            </a:r>
            <a:endParaRPr lang="zh-CN" altLang="en-US" sz="16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35" name="Picture 11" descr="二下_页面_080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53416" t="54054" r="38214" b="40875"/>
          <a:stretch>
            <a:fillRect/>
          </a:stretch>
        </p:blipFill>
        <p:spPr>
          <a:xfrm>
            <a:off x="5797550" y="2697798"/>
            <a:ext cx="862013" cy="8080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6" name="Rectangle 12"/>
          <p:cNvSpPr/>
          <p:nvPr/>
        </p:nvSpPr>
        <p:spPr>
          <a:xfrm>
            <a:off x="4932363" y="3293110"/>
            <a:ext cx="720725" cy="215900"/>
          </a:xfrm>
          <a:prstGeom prst="rect">
            <a:avLst/>
          </a:prstGeom>
          <a:solidFill>
            <a:srgbClr val="FF0000"/>
          </a:solidFill>
          <a:ln w="9525">
            <a:noFill/>
          </a:ln>
        </p:spPr>
        <p:txBody>
          <a:bodyPr wrap="none" anchor="ctr" anchorCtr="0"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37" name="Picture 13" descr="二下_页面_080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47778" t="59108" r="46266" b="39467"/>
          <a:stretch>
            <a:fillRect/>
          </a:stretch>
        </p:blipFill>
        <p:spPr>
          <a:xfrm>
            <a:off x="4933950" y="3651885"/>
            <a:ext cx="720725" cy="73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8" name="Line 14"/>
          <p:cNvSpPr/>
          <p:nvPr/>
        </p:nvSpPr>
        <p:spPr>
          <a:xfrm>
            <a:off x="4932363" y="2572385"/>
            <a:ext cx="0" cy="1079500"/>
          </a:xfrm>
          <a:prstGeom prst="line">
            <a:avLst/>
          </a:prstGeom>
          <a:ln w="25400" cap="flat" cmpd="sng">
            <a:solidFill>
              <a:srgbClr val="800080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39" name="Text Box 20"/>
          <p:cNvSpPr txBox="1"/>
          <p:nvPr/>
        </p:nvSpPr>
        <p:spPr>
          <a:xfrm>
            <a:off x="2552700" y="3213735"/>
            <a:ext cx="1223963" cy="39878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sz="2000" b="1" dirty="0">
                <a:latin typeface="Arial" panose="020B0604020202020204" pitchFamily="34" charset="0"/>
                <a:ea typeface="宋体" panose="02010600030101010101" pitchFamily="2" charset="-122"/>
              </a:rPr>
              <a:t>蚪蚪</a:t>
            </a:r>
            <a:endParaRPr lang="zh-CN" altLang="en-US" sz="20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0" name="Text Box 21"/>
          <p:cNvSpPr txBox="1"/>
          <p:nvPr/>
        </p:nvSpPr>
        <p:spPr>
          <a:xfrm>
            <a:off x="4860925" y="3796348"/>
            <a:ext cx="1368425" cy="3365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sz="1600" b="1" dirty="0">
                <a:latin typeface="Arial" panose="020B0604020202020204" pitchFamily="34" charset="0"/>
                <a:ea typeface="宋体" panose="02010600030101010101" pitchFamily="2" charset="-122"/>
              </a:rPr>
              <a:t>多</a:t>
            </a:r>
            <a:r>
              <a:rPr lang="en-US" altLang="zh-CN" sz="1600" b="1" dirty="0">
                <a:latin typeface="Arial" panose="020B0604020202020204" pitchFamily="34" charset="0"/>
                <a:ea typeface="宋体" panose="02010600030101010101" pitchFamily="2" charset="-122"/>
              </a:rPr>
              <a:t>30</a:t>
            </a:r>
            <a:r>
              <a:rPr lang="zh-CN" altLang="en-US" sz="1600" b="1" dirty="0">
                <a:latin typeface="Arial" panose="020B0604020202020204" pitchFamily="34" charset="0"/>
                <a:ea typeface="宋体" panose="02010600030101010101" pitchFamily="2" charset="-122"/>
              </a:rPr>
              <a:t>只</a:t>
            </a:r>
            <a:endParaRPr lang="zh-CN" altLang="en-US" sz="16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" name="Text Box 41"/>
          <p:cNvSpPr txBox="1"/>
          <p:nvPr/>
        </p:nvSpPr>
        <p:spPr>
          <a:xfrm>
            <a:off x="1500188" y="4027488"/>
            <a:ext cx="6715125" cy="560387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lnSpc>
                <a:spcPct val="150000"/>
              </a:lnSpc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要求一共吃了多少只，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先求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蚪蚪吃了多少只。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51460" y="699135"/>
            <a:ext cx="1643380" cy="46037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marR="0"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kern="1200" cap="none" spc="0" normalizeH="0" baseline="0" noProof="0" dirty="0">
                <a:latin typeface="楷体" panose="02010609060101010101" pitchFamily="49" charset="-122"/>
                <a:ea typeface="楷体" panose="02010609060101010101" pitchFamily="49" charset="-122"/>
                <a:cs typeface="+mn-cs"/>
                <a:sym typeface="字魂17号-萌趣果冻体" pitchFamily="2" charset="-122"/>
              </a:rPr>
              <a:t>自主探究</a:t>
            </a:r>
            <a:endParaRPr kumimoji="0" lang="zh-CN" altLang="en-US" sz="2400" b="1" kern="1200" cap="none" spc="0" normalizeH="0" baseline="0" noProof="0" dirty="0">
              <a:latin typeface="楷体" panose="02010609060101010101" pitchFamily="49" charset="-122"/>
              <a:ea typeface="楷体" panose="02010609060101010101" pitchFamily="49" charset="-122"/>
              <a:cs typeface="+mn-cs"/>
              <a:sym typeface="字魂17号-萌趣果冻体" pitchFamily="2" charset="-12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9"/>
                            </p:stCondLst>
                            <p:childTnLst>
                              <p:par>
                                <p:cTn id="3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19"/>
                            </p:stCondLst>
                            <p:childTnLst>
                              <p:par>
                                <p:cTn id="3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119"/>
                            </p:stCondLst>
                            <p:childTnLst>
                              <p:par>
                                <p:cTn id="4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7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1000" autoRev="1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5" dur="1000" autoRev="1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6" dur="1000" autoRev="1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1000" autoRev="1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7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9" dur="1000" autoRev="1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0" dur="1000" autoRev="1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1" dur="1000" autoRev="1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1000" autoRev="1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0" grpId="0"/>
      <p:bldP spid="32" grpId="0" bldLvl="0" animBg="1"/>
      <p:bldP spid="33" grpId="0" bldLvl="0" animBg="1"/>
      <p:bldP spid="33" grpId="1" bldLvl="0" animBg="1"/>
      <p:bldP spid="34" grpId="0"/>
      <p:bldP spid="36" grpId="0" bldLvl="0" animBg="1"/>
      <p:bldP spid="36" grpId="1" bldLvl="0" animBg="1"/>
      <p:bldP spid="39" grpId="0"/>
      <p:bldP spid="40" grpId="0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30" name="Rectangle 38"/>
          <p:cNvSpPr/>
          <p:nvPr/>
        </p:nvSpPr>
        <p:spPr>
          <a:xfrm>
            <a:off x="5072698" y="2456498"/>
            <a:ext cx="1608137" cy="369887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en-US" altLang="zh-CN" b="1" dirty="0">
                <a:latin typeface="楷体" panose="02010609060101010101" pitchFamily="49" charset="-122"/>
                <a:ea typeface="楷体" panose="02010609060101010101" pitchFamily="49" charset="-122"/>
              </a:rPr>
              <a:t>90</a:t>
            </a: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（只）</a:t>
            </a:r>
            <a:endParaRPr lang="zh-CN" altLang="en-US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1" name="Rectangle 42"/>
          <p:cNvSpPr/>
          <p:nvPr/>
        </p:nvSpPr>
        <p:spPr>
          <a:xfrm>
            <a:off x="3836035" y="2461260"/>
            <a:ext cx="1236663" cy="369888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b="1" dirty="0">
                <a:latin typeface="楷体" panose="02010609060101010101" pitchFamily="49" charset="-122"/>
                <a:ea typeface="楷体" panose="02010609060101010101" pitchFamily="49" charset="-122"/>
              </a:rPr>
              <a:t>60 + 30 =</a:t>
            </a:r>
            <a:endParaRPr lang="zh-CN" altLang="en-US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2" name="Rectangle 44"/>
          <p:cNvSpPr/>
          <p:nvPr/>
        </p:nvSpPr>
        <p:spPr>
          <a:xfrm>
            <a:off x="3818573" y="3095625"/>
            <a:ext cx="123825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b="1" dirty="0">
                <a:latin typeface="楷体" panose="02010609060101010101" pitchFamily="49" charset="-122"/>
                <a:ea typeface="楷体" panose="02010609060101010101" pitchFamily="49" charset="-122"/>
              </a:rPr>
              <a:t>90 + 60 =</a:t>
            </a:r>
            <a:endParaRPr lang="zh-CN" altLang="en-US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3" name="Rectangle 45"/>
          <p:cNvSpPr/>
          <p:nvPr/>
        </p:nvSpPr>
        <p:spPr>
          <a:xfrm>
            <a:off x="5001260" y="3108325"/>
            <a:ext cx="1582738" cy="368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en-US" altLang="zh-CN" b="1" dirty="0">
                <a:latin typeface="楷体" panose="02010609060101010101" pitchFamily="49" charset="-122"/>
                <a:ea typeface="楷体" panose="02010609060101010101" pitchFamily="49" charset="-122"/>
              </a:rPr>
              <a:t>150</a:t>
            </a: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（只）</a:t>
            </a:r>
            <a:endParaRPr lang="zh-CN" altLang="en-US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4" name="Text Box 46"/>
          <p:cNvSpPr txBox="1"/>
          <p:nvPr/>
        </p:nvSpPr>
        <p:spPr>
          <a:xfrm>
            <a:off x="3272473" y="4371658"/>
            <a:ext cx="4703762" cy="40005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答：两只蝌蚪一共吃了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150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只蚊子幼虫。</a:t>
            </a:r>
            <a:endParaRPr lang="zh-CN" altLang="en-US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44038" name="Picture 2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11730" y="545465"/>
            <a:ext cx="4481195" cy="191579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" name="文本框 63"/>
          <p:cNvSpPr txBox="1"/>
          <p:nvPr/>
        </p:nvSpPr>
        <p:spPr>
          <a:xfrm>
            <a:off x="6371273" y="2094230"/>
            <a:ext cx="1822450" cy="369888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b="1" dirty="0">
                <a:latin typeface="楷体" panose="02010609060101010101" pitchFamily="49" charset="-122"/>
                <a:ea typeface="楷体" panose="02010609060101010101" pitchFamily="49" charset="-122"/>
              </a:rPr>
              <a:t>60 + 30 + 60 =</a:t>
            </a:r>
            <a:endParaRPr lang="zh-CN" altLang="en-US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20" name="Group 62"/>
          <p:cNvGrpSpPr/>
          <p:nvPr/>
        </p:nvGrpSpPr>
        <p:grpSpPr>
          <a:xfrm>
            <a:off x="6641148" y="2475230"/>
            <a:ext cx="1873250" cy="1884363"/>
            <a:chOff x="1564" y="1797"/>
            <a:chExt cx="1407" cy="1275"/>
          </a:xfrm>
        </p:grpSpPr>
        <p:sp>
          <p:nvSpPr>
            <p:cNvPr id="44044" name="Text Box 44"/>
            <p:cNvSpPr txBox="1"/>
            <p:nvPr/>
          </p:nvSpPr>
          <p:spPr>
            <a:xfrm>
              <a:off x="1837" y="1797"/>
              <a:ext cx="1134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  6 0</a:t>
              </a:r>
              <a:endParaRPr lang="en-US" altLang="zh-CN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44045" name="Text Box 45"/>
            <p:cNvSpPr txBox="1"/>
            <p:nvPr/>
          </p:nvSpPr>
          <p:spPr>
            <a:xfrm>
              <a:off x="1655" y="2006"/>
              <a:ext cx="590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b="1" dirty="0">
                  <a:latin typeface="楷体_GB2312"/>
                  <a:ea typeface="楷体_GB2312"/>
                </a:rPr>
                <a:t>+</a:t>
              </a:r>
              <a:endParaRPr lang="en-US" altLang="zh-CN" b="1" dirty="0">
                <a:latin typeface="楷体_GB2312"/>
                <a:ea typeface="楷体_GB2312"/>
              </a:endParaRPr>
            </a:p>
          </p:txBody>
        </p:sp>
        <p:sp>
          <p:nvSpPr>
            <p:cNvPr id="44046" name="Text Box 46"/>
            <p:cNvSpPr txBox="1"/>
            <p:nvPr/>
          </p:nvSpPr>
          <p:spPr>
            <a:xfrm>
              <a:off x="1836" y="2006"/>
              <a:ext cx="1134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b="1" dirty="0">
                  <a:latin typeface="楷体" panose="02010609060101010101" pitchFamily="49" charset="-122"/>
                  <a:ea typeface="楷体_GB2312"/>
                </a:rPr>
                <a:t>  3</a:t>
              </a:r>
              <a:r>
                <a:rPr lang="en-US" altLang="zh-CN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 0</a:t>
              </a:r>
              <a:endParaRPr lang="en-US" altLang="zh-CN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44047" name="Line 47"/>
            <p:cNvSpPr/>
            <p:nvPr/>
          </p:nvSpPr>
          <p:spPr>
            <a:xfrm>
              <a:off x="1583" y="2260"/>
              <a:ext cx="998" cy="0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4048" name="Text Box 48"/>
            <p:cNvSpPr txBox="1"/>
            <p:nvPr/>
          </p:nvSpPr>
          <p:spPr>
            <a:xfrm>
              <a:off x="1837" y="2287"/>
              <a:ext cx="1134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  9 0</a:t>
              </a:r>
              <a:endParaRPr lang="en-US" altLang="zh-CN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44049" name="Line 55"/>
            <p:cNvSpPr/>
            <p:nvPr/>
          </p:nvSpPr>
          <p:spPr>
            <a:xfrm>
              <a:off x="1564" y="2840"/>
              <a:ext cx="998" cy="0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4050" name="Text Box 57"/>
            <p:cNvSpPr txBox="1"/>
            <p:nvPr/>
          </p:nvSpPr>
          <p:spPr>
            <a:xfrm>
              <a:off x="1655" y="2523"/>
              <a:ext cx="590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b="1" dirty="0">
                  <a:latin typeface="楷体_GB2312"/>
                  <a:ea typeface="楷体_GB2312"/>
                </a:rPr>
                <a:t>+</a:t>
              </a:r>
              <a:endParaRPr lang="en-US" altLang="zh-CN" b="1" dirty="0">
                <a:latin typeface="楷体_GB2312"/>
                <a:ea typeface="楷体_GB2312"/>
              </a:endParaRPr>
            </a:p>
          </p:txBody>
        </p:sp>
        <p:sp>
          <p:nvSpPr>
            <p:cNvPr id="44051" name="Text Box 58"/>
            <p:cNvSpPr txBox="1"/>
            <p:nvPr/>
          </p:nvSpPr>
          <p:spPr>
            <a:xfrm>
              <a:off x="1837" y="2523"/>
              <a:ext cx="1134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  6 0</a:t>
              </a:r>
              <a:endParaRPr lang="en-US" altLang="zh-CN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44052" name="Text Box 59"/>
            <p:cNvSpPr txBox="1"/>
            <p:nvPr/>
          </p:nvSpPr>
          <p:spPr>
            <a:xfrm>
              <a:off x="1837" y="2822"/>
              <a:ext cx="1134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1 5 0</a:t>
              </a:r>
              <a:endParaRPr lang="en-US" altLang="zh-CN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35" name="文本框 74"/>
          <p:cNvSpPr txBox="1"/>
          <p:nvPr/>
        </p:nvSpPr>
        <p:spPr>
          <a:xfrm>
            <a:off x="8047673" y="2095818"/>
            <a:ext cx="1463675" cy="368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en-US" altLang="zh-CN" b="1" dirty="0">
                <a:latin typeface="楷体" panose="02010609060101010101" pitchFamily="49" charset="-122"/>
                <a:ea typeface="楷体" panose="02010609060101010101" pitchFamily="49" charset="-122"/>
              </a:rPr>
              <a:t>150</a:t>
            </a: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（只）</a:t>
            </a:r>
            <a:endParaRPr lang="zh-CN" altLang="en-US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41" name="直接连接符 40"/>
          <p:cNvCxnSpPr/>
          <p:nvPr/>
        </p:nvCxnSpPr>
        <p:spPr>
          <a:xfrm>
            <a:off x="6084253" y="2359660"/>
            <a:ext cx="0" cy="193992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055" name="Rectangle 11"/>
          <p:cNvSpPr/>
          <p:nvPr/>
        </p:nvSpPr>
        <p:spPr>
          <a:xfrm>
            <a:off x="107950" y="2499360"/>
            <a:ext cx="2858135" cy="39878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先求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蚪蚪吃了多少只。</a:t>
            </a:r>
            <a:endParaRPr lang="zh-CN" altLang="en-US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Rectangle 11"/>
          <p:cNvSpPr/>
          <p:nvPr/>
        </p:nvSpPr>
        <p:spPr>
          <a:xfrm>
            <a:off x="45720" y="3055620"/>
            <a:ext cx="3557905" cy="39878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再求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两只蝌蚪一共吃了多少只。</a:t>
            </a:r>
            <a:endParaRPr lang="zh-CN" altLang="en-US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Rectangle 42"/>
          <p:cNvSpPr/>
          <p:nvPr/>
        </p:nvSpPr>
        <p:spPr>
          <a:xfrm>
            <a:off x="3834448" y="2462848"/>
            <a:ext cx="530225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60 </a:t>
            </a:r>
            <a:endParaRPr lang="en-US" altLang="zh-CN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Rectangle 42"/>
          <p:cNvSpPr/>
          <p:nvPr/>
        </p:nvSpPr>
        <p:spPr>
          <a:xfrm>
            <a:off x="4401185" y="3097213"/>
            <a:ext cx="671513" cy="368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en-US" altLang="zh-CN" b="1" dirty="0">
                <a:solidFill>
                  <a:srgbClr val="1D41D5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60 </a:t>
            </a:r>
            <a:endParaRPr lang="en-US" altLang="zh-CN" b="1" dirty="0">
              <a:solidFill>
                <a:srgbClr val="1D41D5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Rectangle 42"/>
          <p:cNvSpPr/>
          <p:nvPr/>
        </p:nvSpPr>
        <p:spPr>
          <a:xfrm>
            <a:off x="6371273" y="2094230"/>
            <a:ext cx="530225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60 </a:t>
            </a:r>
            <a:endParaRPr lang="en-US" altLang="zh-CN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Rectangle 42"/>
          <p:cNvSpPr/>
          <p:nvPr/>
        </p:nvSpPr>
        <p:spPr>
          <a:xfrm>
            <a:off x="7523798" y="2094230"/>
            <a:ext cx="528637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b="1" dirty="0">
                <a:solidFill>
                  <a:srgbClr val="1D41D5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60 </a:t>
            </a:r>
            <a:endParaRPr lang="en-US" altLang="zh-CN" b="1" dirty="0">
              <a:solidFill>
                <a:srgbClr val="1D41D5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51460" y="699135"/>
            <a:ext cx="1643380" cy="46037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p>
            <a:pPr marR="0"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kern="1200" cap="none" spc="0" normalizeH="0" baseline="0" noProof="0" dirty="0">
                <a:latin typeface="楷体" panose="02010609060101010101" pitchFamily="49" charset="-122"/>
                <a:ea typeface="楷体" panose="02010609060101010101" pitchFamily="49" charset="-122"/>
                <a:cs typeface="+mn-cs"/>
                <a:sym typeface="字魂17号-萌趣果冻体" pitchFamily="2" charset="-122"/>
              </a:rPr>
              <a:t>自主探究</a:t>
            </a:r>
            <a:endParaRPr kumimoji="0" lang="zh-CN" altLang="en-US" sz="2400" b="1" kern="1200" cap="none" spc="0" normalizeH="0" baseline="0" noProof="0" dirty="0">
              <a:latin typeface="楷体" panose="02010609060101010101" pitchFamily="49" charset="-122"/>
              <a:ea typeface="楷体" panose="02010609060101010101" pitchFamily="49" charset="-122"/>
              <a:cs typeface="+mn-cs"/>
              <a:sym typeface="字魂17号-萌趣果冻体" pitchFamily="2" charset="-12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  <p:bldP spid="34" grpId="0"/>
      <p:bldP spid="19" grpId="0"/>
      <p:bldP spid="35" grpId="0"/>
      <p:bldP spid="11" grpId="0"/>
      <p:bldP spid="2" grpId="0"/>
      <p:bldP spid="3" grpId="0"/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9" name="Text Box 29"/>
          <p:cNvSpPr txBox="1"/>
          <p:nvPr/>
        </p:nvSpPr>
        <p:spPr>
          <a:xfrm>
            <a:off x="714375" y="3509963"/>
            <a:ext cx="1285875" cy="461962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en-US" altLang="zh-CN" sz="2400" b="1" dirty="0">
                <a:solidFill>
                  <a:srgbClr val="1D41D5"/>
                </a:solidFill>
                <a:latin typeface="楷体_GB2312"/>
                <a:ea typeface="楷体_GB2312"/>
              </a:rPr>
              <a:t>200-40</a:t>
            </a:r>
            <a:endParaRPr lang="en-US" altLang="zh-CN" sz="2400" b="1" dirty="0">
              <a:solidFill>
                <a:srgbClr val="1D41D5"/>
              </a:solidFill>
              <a:latin typeface="楷体_GB2312"/>
              <a:ea typeface="楷体_GB2312"/>
            </a:endParaRPr>
          </a:p>
        </p:txBody>
      </p:sp>
      <p:sp>
        <p:nvSpPr>
          <p:cNvPr id="20" name="Text Box 30"/>
          <p:cNvSpPr txBox="1"/>
          <p:nvPr/>
        </p:nvSpPr>
        <p:spPr>
          <a:xfrm>
            <a:off x="5003800" y="3514725"/>
            <a:ext cx="1841500" cy="461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en-US" altLang="zh-CN" sz="2400" b="1" dirty="0">
                <a:solidFill>
                  <a:srgbClr val="1D41D5"/>
                </a:solidFill>
                <a:latin typeface="楷体_GB2312"/>
                <a:ea typeface="楷体_GB2312"/>
              </a:rPr>
              <a:t>320-20</a:t>
            </a:r>
            <a:endParaRPr lang="en-US" altLang="zh-CN" sz="2400" b="1" dirty="0">
              <a:solidFill>
                <a:srgbClr val="1D41D5"/>
              </a:solidFill>
              <a:latin typeface="楷体_GB2312"/>
              <a:ea typeface="楷体_GB2312"/>
            </a:endParaRPr>
          </a:p>
        </p:txBody>
      </p:sp>
      <p:sp>
        <p:nvSpPr>
          <p:cNvPr id="21" name="Rectangle 43"/>
          <p:cNvSpPr/>
          <p:nvPr/>
        </p:nvSpPr>
        <p:spPr>
          <a:xfrm>
            <a:off x="2571750" y="3500438"/>
            <a:ext cx="1920875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en-US" altLang="zh-CN" sz="2400" b="1" dirty="0">
                <a:solidFill>
                  <a:srgbClr val="1D41D5"/>
                </a:solidFill>
                <a:latin typeface="楷体_GB2312"/>
                <a:ea typeface="楷体_GB2312"/>
              </a:rPr>
              <a:t>360</a:t>
            </a:r>
            <a:r>
              <a:rPr lang="zh-CN" altLang="en-US" sz="2400" b="1" dirty="0">
                <a:solidFill>
                  <a:srgbClr val="1D41D5"/>
                </a:solidFill>
                <a:latin typeface="楷体_GB2312"/>
                <a:ea typeface="楷体_GB2312"/>
              </a:rPr>
              <a:t>（米）</a:t>
            </a:r>
            <a:endParaRPr lang="zh-CN" altLang="en-US" sz="2400" b="1" dirty="0">
              <a:solidFill>
                <a:srgbClr val="1D41D5"/>
              </a:solidFill>
              <a:latin typeface="楷体_GB2312"/>
              <a:ea typeface="楷体_GB2312"/>
            </a:endParaRPr>
          </a:p>
        </p:txBody>
      </p:sp>
      <p:sp>
        <p:nvSpPr>
          <p:cNvPr id="22" name="Rectangle 44"/>
          <p:cNvSpPr/>
          <p:nvPr/>
        </p:nvSpPr>
        <p:spPr>
          <a:xfrm>
            <a:off x="6861175" y="3522663"/>
            <a:ext cx="1831975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en-US" altLang="zh-CN" sz="2400" b="1" dirty="0">
                <a:solidFill>
                  <a:srgbClr val="1D41D5"/>
                </a:solidFill>
                <a:latin typeface="楷体_GB2312"/>
                <a:ea typeface="楷体_GB2312"/>
              </a:rPr>
              <a:t>620</a:t>
            </a:r>
            <a:r>
              <a:rPr lang="zh-CN" altLang="en-US" sz="2400" b="1" dirty="0">
                <a:solidFill>
                  <a:srgbClr val="1D41D5"/>
                </a:solidFill>
                <a:latin typeface="楷体_GB2312"/>
                <a:ea typeface="楷体_GB2312"/>
              </a:rPr>
              <a:t>（根）</a:t>
            </a:r>
            <a:endParaRPr lang="zh-CN" altLang="en-US" sz="2400" b="1" dirty="0">
              <a:solidFill>
                <a:srgbClr val="1D41D5"/>
              </a:solidFill>
              <a:latin typeface="楷体_GB2312"/>
              <a:ea typeface="楷体_GB2312"/>
            </a:endParaRPr>
          </a:p>
        </p:txBody>
      </p:sp>
      <p:sp>
        <p:nvSpPr>
          <p:cNvPr id="11" name="文本框 27"/>
          <p:cNvSpPr txBox="1"/>
          <p:nvPr/>
        </p:nvSpPr>
        <p:spPr>
          <a:xfrm>
            <a:off x="179705" y="771525"/>
            <a:ext cx="1739900" cy="46037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marR="0"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kern="1200" cap="none" spc="0" normalizeH="0" baseline="0" noProof="0" dirty="0">
                <a:latin typeface="楷体" panose="02010609060101010101" pitchFamily="49" charset="-122"/>
                <a:ea typeface="楷体" panose="02010609060101010101" pitchFamily="49" charset="-122"/>
                <a:cs typeface="+mn-cs"/>
                <a:sym typeface="字魂17号-萌趣果冻体" pitchFamily="2" charset="-122"/>
              </a:rPr>
              <a:t>看图列式</a:t>
            </a:r>
            <a:endParaRPr kumimoji="0" lang="zh-CN" altLang="en-US" sz="2400" b="1" kern="1200" cap="none" spc="0" normalizeH="0" baseline="0" noProof="0" dirty="0">
              <a:latin typeface="楷体" panose="02010609060101010101" pitchFamily="49" charset="-122"/>
              <a:ea typeface="楷体" panose="02010609060101010101" pitchFamily="49" charset="-122"/>
              <a:cs typeface="+mn-cs"/>
              <a:sym typeface="字魂17号-萌趣果冻体" pitchFamily="2" charset="-122"/>
            </a:endParaRPr>
          </a:p>
        </p:txBody>
      </p:sp>
      <p:pic>
        <p:nvPicPr>
          <p:cNvPr id="46088" name="图片 12" descr="图片1_副本.jp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r="52850"/>
          <a:stretch>
            <a:fillRect/>
          </a:stretch>
        </p:blipFill>
        <p:spPr>
          <a:xfrm>
            <a:off x="827088" y="1365250"/>
            <a:ext cx="3114675" cy="1584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Text Box 29"/>
          <p:cNvSpPr txBox="1"/>
          <p:nvPr/>
        </p:nvSpPr>
        <p:spPr>
          <a:xfrm>
            <a:off x="1692275" y="3514725"/>
            <a:ext cx="1285875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en-US" altLang="zh-CN" sz="2400" b="1" dirty="0">
                <a:solidFill>
                  <a:srgbClr val="1D41D5"/>
                </a:solidFill>
                <a:latin typeface="楷体_GB2312"/>
                <a:ea typeface="楷体_GB2312"/>
              </a:rPr>
              <a:t>+200=</a:t>
            </a:r>
            <a:endParaRPr lang="en-US" altLang="zh-CN" sz="2400" b="1" dirty="0">
              <a:solidFill>
                <a:srgbClr val="1D41D5"/>
              </a:solidFill>
              <a:latin typeface="楷体_GB2312"/>
              <a:ea typeface="楷体_GB2312"/>
            </a:endParaRPr>
          </a:p>
        </p:txBody>
      </p:sp>
      <p:sp>
        <p:nvSpPr>
          <p:cNvPr id="15" name="Text Box 30"/>
          <p:cNvSpPr txBox="1"/>
          <p:nvPr/>
        </p:nvSpPr>
        <p:spPr>
          <a:xfrm>
            <a:off x="5861050" y="3514725"/>
            <a:ext cx="1663700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en-US" altLang="zh-CN" sz="2400" b="1" dirty="0">
                <a:solidFill>
                  <a:srgbClr val="1D41D5"/>
                </a:solidFill>
                <a:latin typeface="楷体_GB2312"/>
                <a:ea typeface="楷体_GB2312"/>
              </a:rPr>
              <a:t> +320=</a:t>
            </a:r>
            <a:endParaRPr lang="en-US" altLang="zh-CN" sz="2400" b="1" dirty="0">
              <a:solidFill>
                <a:srgbClr val="1D41D5"/>
              </a:solidFill>
              <a:latin typeface="楷体_GB2312"/>
              <a:ea typeface="楷体_GB2312"/>
            </a:endParaRPr>
          </a:p>
        </p:txBody>
      </p:sp>
      <p:pic>
        <p:nvPicPr>
          <p:cNvPr id="46091" name="图片 1" descr="图片1_副本.jp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47266"/>
          <a:stretch>
            <a:fillRect/>
          </a:stretch>
        </p:blipFill>
        <p:spPr>
          <a:xfrm>
            <a:off x="5003800" y="1492250"/>
            <a:ext cx="3482975" cy="15843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14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26" name="Text Box 5"/>
          <p:cNvSpPr txBox="1"/>
          <p:nvPr/>
        </p:nvSpPr>
        <p:spPr>
          <a:xfrm>
            <a:off x="5075873" y="3327718"/>
            <a:ext cx="4989512" cy="398462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en-US" altLang="zh-CN" sz="2000" b="1" dirty="0">
                <a:solidFill>
                  <a:srgbClr val="1D41D5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378-28+378=728</a:t>
            </a:r>
            <a:r>
              <a:rPr lang="zh-CN" altLang="en-US" sz="2000" b="1" dirty="0">
                <a:solidFill>
                  <a:srgbClr val="1D41D5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（只）</a:t>
            </a:r>
            <a:endParaRPr lang="zh-CN" altLang="en-US" sz="2000" b="1" dirty="0">
              <a:solidFill>
                <a:srgbClr val="1D41D5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7" name="Text Box 6"/>
          <p:cNvSpPr txBox="1"/>
          <p:nvPr/>
        </p:nvSpPr>
        <p:spPr>
          <a:xfrm>
            <a:off x="5075873" y="3972243"/>
            <a:ext cx="5259387" cy="4603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sz="2400" b="1" dirty="0">
                <a:solidFill>
                  <a:srgbClr val="1D41D5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答：两期一共孵出小鸡</a:t>
            </a:r>
            <a:r>
              <a:rPr lang="en-US" altLang="zh-CN" sz="2400" b="1" dirty="0">
                <a:solidFill>
                  <a:srgbClr val="1D41D5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728</a:t>
            </a:r>
            <a:r>
              <a:rPr lang="zh-CN" altLang="en-US" sz="2400" b="1" dirty="0">
                <a:solidFill>
                  <a:srgbClr val="1D41D5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只。</a:t>
            </a:r>
            <a:endParaRPr lang="zh-CN" altLang="en-US" sz="2400" b="1" dirty="0">
              <a:solidFill>
                <a:srgbClr val="1D41D5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文本框 27"/>
          <p:cNvSpPr txBox="1"/>
          <p:nvPr/>
        </p:nvSpPr>
        <p:spPr>
          <a:xfrm>
            <a:off x="323850" y="698500"/>
            <a:ext cx="1564005" cy="46037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marR="0"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kern="1200" cap="none" spc="0" normalizeH="0" baseline="0" noProof="0" dirty="0">
                <a:latin typeface="楷体" panose="02010609060101010101" pitchFamily="49" charset="-122"/>
                <a:ea typeface="楷体" panose="02010609060101010101" pitchFamily="49" charset="-122"/>
                <a:cs typeface="+mn-cs"/>
                <a:sym typeface="字魂17号-萌趣果冻体" pitchFamily="2" charset="-122"/>
              </a:rPr>
              <a:t>巩固提升</a:t>
            </a:r>
            <a:endParaRPr kumimoji="0" lang="zh-CN" altLang="en-US" sz="2400" b="1" kern="1200" cap="none" spc="0" normalizeH="0" baseline="0" noProof="0" dirty="0">
              <a:latin typeface="楷体" panose="02010609060101010101" pitchFamily="49" charset="-122"/>
              <a:ea typeface="楷体" panose="02010609060101010101" pitchFamily="49" charset="-122"/>
              <a:cs typeface="+mn-cs"/>
              <a:sym typeface="字魂17号-萌趣果冻体" pitchFamily="2" charset="-122"/>
            </a:endParaRPr>
          </a:p>
        </p:txBody>
      </p:sp>
      <p:grpSp>
        <p:nvGrpSpPr>
          <p:cNvPr id="48134" name="组合 5"/>
          <p:cNvGrpSpPr/>
          <p:nvPr/>
        </p:nvGrpSpPr>
        <p:grpSpPr>
          <a:xfrm>
            <a:off x="1619885" y="698795"/>
            <a:ext cx="7238613" cy="1708173"/>
            <a:chOff x="2872" y="1147"/>
            <a:chExt cx="10188" cy="2691"/>
          </a:xfrm>
        </p:grpSpPr>
        <p:pic>
          <p:nvPicPr>
            <p:cNvPr id="48135" name="Picture 4" descr="二下_页面_081"/>
            <p:cNvPicPr>
              <a:picLocks noChangeAspect="1"/>
            </p:cNvPicPr>
            <p:nvPr/>
          </p:nvPicPr>
          <p:blipFill>
            <a:blip r:embed="rId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9370" t="51881" r="16626" b="35445"/>
            <a:stretch>
              <a:fillRect/>
            </a:stretch>
          </p:blipFill>
          <p:spPr>
            <a:xfrm>
              <a:off x="2872" y="1149"/>
              <a:ext cx="10088" cy="268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" name="椭圆形标注 1"/>
            <p:cNvSpPr/>
            <p:nvPr/>
          </p:nvSpPr>
          <p:spPr>
            <a:xfrm>
              <a:off x="8786" y="1147"/>
              <a:ext cx="4274" cy="1922"/>
            </a:xfrm>
            <a:prstGeom prst="wedgeEllipseCallout">
              <a:avLst>
                <a:gd name="adj1" fmla="val -63511"/>
                <a:gd name="adj2" fmla="val 11985"/>
              </a:avLst>
            </a:prstGeom>
            <a:solidFill>
              <a:srgbClr val="BBDB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第一期孵出</a:t>
              </a:r>
              <a:r>
                <a:rPr kumimoji="0" lang="en-US" altLang="zh-CN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378</a:t>
              </a:r>
              <a:r>
                <a: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只小鸡，第二期比第一期少孵出</a:t>
              </a:r>
              <a:r>
                <a:rPr kumimoji="0" lang="en-US" altLang="zh-CN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28</a:t>
              </a:r>
              <a:r>
                <a: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只小鸡。</a:t>
              </a: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endParaRPr>
            </a:p>
          </p:txBody>
        </p:sp>
      </p:grpSp>
      <p:pic>
        <p:nvPicPr>
          <p:cNvPr id="14" name="Picture 30" descr="二下_页面_080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23723" t="52347" r="45750" b="46199"/>
          <a:stretch>
            <a:fillRect/>
          </a:stretch>
        </p:blipFill>
        <p:spPr>
          <a:xfrm>
            <a:off x="1042353" y="3148013"/>
            <a:ext cx="3376612" cy="2159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" name="Rectangle 31"/>
          <p:cNvSpPr/>
          <p:nvPr/>
        </p:nvSpPr>
        <p:spPr>
          <a:xfrm>
            <a:off x="1113790" y="3436938"/>
            <a:ext cx="3252788" cy="215900"/>
          </a:xfrm>
          <a:prstGeom prst="rect">
            <a:avLst/>
          </a:prstGeom>
          <a:solidFill>
            <a:srgbClr val="00CCFF"/>
          </a:solidFill>
          <a:ln w="9525">
            <a:noFill/>
          </a:ln>
        </p:spPr>
        <p:txBody>
          <a:bodyPr wrap="none" anchor="ctr" anchorCtr="0"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" name="Rectangle 32"/>
          <p:cNvSpPr/>
          <p:nvPr/>
        </p:nvSpPr>
        <p:spPr>
          <a:xfrm>
            <a:off x="1099503" y="4011613"/>
            <a:ext cx="3254375" cy="215900"/>
          </a:xfrm>
          <a:prstGeom prst="rect">
            <a:avLst/>
          </a:prstGeom>
          <a:solidFill>
            <a:srgbClr val="FF0000"/>
          </a:solidFill>
          <a:ln w="9525">
            <a:noFill/>
          </a:ln>
        </p:spPr>
        <p:txBody>
          <a:bodyPr wrap="none" anchor="ctr" anchorCtr="0"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7" name="Text Box 33"/>
          <p:cNvSpPr txBox="1"/>
          <p:nvPr/>
        </p:nvSpPr>
        <p:spPr>
          <a:xfrm>
            <a:off x="69850" y="3352800"/>
            <a:ext cx="963930" cy="39878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第一期 </a:t>
            </a:r>
            <a:endParaRPr lang="zh-CN" altLang="en-US" sz="2000" b="1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19" name="Text Box 34"/>
          <p:cNvSpPr txBox="1"/>
          <p:nvPr/>
        </p:nvSpPr>
        <p:spPr>
          <a:xfrm>
            <a:off x="69850" y="3939223"/>
            <a:ext cx="1081088" cy="39878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第二期</a:t>
            </a:r>
            <a:endParaRPr lang="zh-CN" altLang="en-US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0" name="Rectangle 35"/>
          <p:cNvSpPr/>
          <p:nvPr/>
        </p:nvSpPr>
        <p:spPr>
          <a:xfrm>
            <a:off x="3779203" y="4011613"/>
            <a:ext cx="587375" cy="215900"/>
          </a:xfrm>
          <a:prstGeom prst="rect">
            <a:avLst/>
          </a:prstGeom>
          <a:solidFill>
            <a:schemeClr val="bg1"/>
          </a:solidFill>
          <a:ln w="15875" cap="flat" cmpd="sng">
            <a:solidFill>
              <a:schemeClr val="tx1"/>
            </a:solidFill>
            <a:prstDash val="dash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1" name="Line 36"/>
          <p:cNvSpPr/>
          <p:nvPr/>
        </p:nvSpPr>
        <p:spPr>
          <a:xfrm>
            <a:off x="3779203" y="3363913"/>
            <a:ext cx="0" cy="1079500"/>
          </a:xfrm>
          <a:prstGeom prst="line">
            <a:avLst/>
          </a:prstGeom>
          <a:ln w="25400" cap="flat" cmpd="sng">
            <a:solidFill>
              <a:srgbClr val="800080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22" name="Text Box 37"/>
          <p:cNvSpPr txBox="1"/>
          <p:nvPr/>
        </p:nvSpPr>
        <p:spPr>
          <a:xfrm>
            <a:off x="2267903" y="2828925"/>
            <a:ext cx="1152525" cy="33813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en-US" altLang="zh-CN" sz="1600" b="1" dirty="0">
                <a:latin typeface="Arial" panose="020B0604020202020204" pitchFamily="34" charset="0"/>
                <a:ea typeface="宋体" panose="02010600030101010101" pitchFamily="2" charset="-122"/>
              </a:rPr>
              <a:t>378</a:t>
            </a:r>
            <a:r>
              <a:rPr lang="zh-CN" altLang="en-US" sz="1600" b="1" dirty="0">
                <a:latin typeface="Arial" panose="020B0604020202020204" pitchFamily="34" charset="0"/>
                <a:ea typeface="宋体" panose="02010600030101010101" pitchFamily="2" charset="-122"/>
              </a:rPr>
              <a:t>只</a:t>
            </a:r>
            <a:endParaRPr lang="zh-CN" altLang="en-US" sz="16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3" name="Picture 38" descr="二下_页面_080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3947" t="53711" r="38214" b="40875"/>
          <a:stretch>
            <a:fillRect/>
          </a:stretch>
        </p:blipFill>
        <p:spPr>
          <a:xfrm>
            <a:off x="4376103" y="3389313"/>
            <a:ext cx="785812" cy="838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Rectangle 39"/>
          <p:cNvSpPr/>
          <p:nvPr/>
        </p:nvSpPr>
        <p:spPr>
          <a:xfrm>
            <a:off x="1089978" y="4011613"/>
            <a:ext cx="2679700" cy="215900"/>
          </a:xfrm>
          <a:prstGeom prst="rect">
            <a:avLst/>
          </a:prstGeom>
          <a:solidFill>
            <a:srgbClr val="FF0000"/>
          </a:solidFill>
          <a:ln w="9525">
            <a:noFill/>
          </a:ln>
        </p:spPr>
        <p:txBody>
          <a:bodyPr wrap="none" anchor="ctr" anchorCtr="0"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" name="Text Box 40"/>
          <p:cNvSpPr txBox="1"/>
          <p:nvPr/>
        </p:nvSpPr>
        <p:spPr>
          <a:xfrm>
            <a:off x="3779203" y="4444683"/>
            <a:ext cx="936625" cy="306387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sz="1400" b="1" dirty="0">
                <a:latin typeface="Arial" panose="020B0604020202020204" pitchFamily="34" charset="0"/>
                <a:ea typeface="宋体" panose="02010600030101010101" pitchFamily="2" charset="-122"/>
              </a:rPr>
              <a:t>少</a:t>
            </a:r>
            <a:r>
              <a:rPr lang="en-US" altLang="zh-CN" sz="1400" b="1" dirty="0">
                <a:latin typeface="Arial" panose="020B0604020202020204" pitchFamily="34" charset="0"/>
                <a:ea typeface="宋体" panose="02010600030101010101" pitchFamily="2" charset="-122"/>
              </a:rPr>
              <a:t>28</a:t>
            </a:r>
            <a:r>
              <a:rPr lang="zh-CN" altLang="en-US" sz="1400" b="1" dirty="0">
                <a:latin typeface="Arial" panose="020B0604020202020204" pitchFamily="34" charset="0"/>
                <a:ea typeface="宋体" panose="02010600030101010101" pitchFamily="2" charset="-122"/>
              </a:rPr>
              <a:t>只</a:t>
            </a:r>
            <a:endParaRPr lang="zh-CN" altLang="en-US" sz="14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37" name="Picture 13" descr="二下_页面_080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47778" t="59108" r="46266" b="39467"/>
          <a:stretch>
            <a:fillRect/>
          </a:stretch>
        </p:blipFill>
        <p:spPr>
          <a:xfrm>
            <a:off x="3769678" y="4362450"/>
            <a:ext cx="671512" cy="85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8149" name="文本框 4"/>
          <p:cNvSpPr txBox="1"/>
          <p:nvPr/>
        </p:nvSpPr>
        <p:spPr>
          <a:xfrm>
            <a:off x="1042353" y="2427288"/>
            <a:ext cx="3246437" cy="398462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两期一共孵出多少只小鸡？</a:t>
            </a:r>
            <a:endParaRPr lang="zh-CN" altLang="en-US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7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1000" autoRev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9" dur="1000" autoRev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0" dur="1000" autoRev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1000" autoRev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15" grpId="0" bldLvl="0" animBg="1"/>
      <p:bldP spid="16" grpId="0" bldLvl="0" animBg="1"/>
      <p:bldP spid="17" grpId="0"/>
      <p:bldP spid="19" grpId="0"/>
      <p:bldP spid="20" grpId="0" bldLvl="0" animBg="1"/>
      <p:bldP spid="22" grpId="0"/>
      <p:bldP spid="24" grpId="0" bldLvl="0" animBg="1"/>
      <p:bldP spid="24" grpId="1" bldLvl="0" animBg="1"/>
      <p:bldP spid="24" grpId="2" bldLvl="0" animBg="1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pic>
        <p:nvPicPr>
          <p:cNvPr id="14" name="Picture 30" descr="二下_页面_080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23723" t="52347" r="45750" b="46199"/>
          <a:stretch>
            <a:fillRect/>
          </a:stretch>
        </p:blipFill>
        <p:spPr>
          <a:xfrm>
            <a:off x="1114108" y="3148013"/>
            <a:ext cx="2736850" cy="2159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" name="Rectangle 31"/>
          <p:cNvSpPr/>
          <p:nvPr/>
        </p:nvSpPr>
        <p:spPr>
          <a:xfrm>
            <a:off x="1185545" y="3436938"/>
            <a:ext cx="2667000" cy="215900"/>
          </a:xfrm>
          <a:prstGeom prst="rect">
            <a:avLst/>
          </a:prstGeom>
          <a:solidFill>
            <a:srgbClr val="00CCFF"/>
          </a:solidFill>
          <a:ln w="9525">
            <a:noFill/>
          </a:ln>
        </p:spPr>
        <p:txBody>
          <a:bodyPr wrap="none" anchor="ctr" anchorCtr="0"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" name="Rectangle 35"/>
          <p:cNvSpPr/>
          <p:nvPr/>
        </p:nvSpPr>
        <p:spPr>
          <a:xfrm>
            <a:off x="3836670" y="3435350"/>
            <a:ext cx="588963" cy="215900"/>
          </a:xfrm>
          <a:prstGeom prst="rect">
            <a:avLst/>
          </a:prstGeom>
          <a:solidFill>
            <a:schemeClr val="bg1"/>
          </a:solidFill>
          <a:ln w="15875" cap="flat" cmpd="sng">
            <a:solidFill>
              <a:schemeClr val="tx1"/>
            </a:solidFill>
            <a:prstDash val="dash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2" name="Text Box 37"/>
          <p:cNvSpPr txBox="1"/>
          <p:nvPr/>
        </p:nvSpPr>
        <p:spPr>
          <a:xfrm>
            <a:off x="2196148" y="2828925"/>
            <a:ext cx="1152525" cy="33813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en-US" altLang="zh-CN" sz="1600" b="1" dirty="0">
                <a:latin typeface="Arial" panose="020B0604020202020204" pitchFamily="34" charset="0"/>
                <a:ea typeface="宋体" panose="02010600030101010101" pitchFamily="2" charset="-122"/>
              </a:rPr>
              <a:t>378</a:t>
            </a:r>
            <a:r>
              <a:rPr lang="zh-CN" altLang="en-US" sz="1600" b="1" dirty="0">
                <a:latin typeface="Arial" panose="020B0604020202020204" pitchFamily="34" charset="0"/>
                <a:ea typeface="宋体" panose="02010600030101010101" pitchFamily="2" charset="-122"/>
              </a:rPr>
              <a:t>只</a:t>
            </a:r>
            <a:endParaRPr lang="zh-CN" altLang="en-US" sz="16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3" name="Picture 38" descr="二下_页面_080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3947" t="53711" r="38214" b="40875"/>
          <a:stretch>
            <a:fillRect/>
          </a:stretch>
        </p:blipFill>
        <p:spPr>
          <a:xfrm>
            <a:off x="4427220" y="3363913"/>
            <a:ext cx="785813" cy="8397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 Box 40"/>
          <p:cNvSpPr txBox="1"/>
          <p:nvPr/>
        </p:nvSpPr>
        <p:spPr>
          <a:xfrm>
            <a:off x="3809683" y="2868613"/>
            <a:ext cx="936625" cy="338137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sz="1600" b="1" dirty="0">
                <a:latin typeface="Arial" panose="020B0604020202020204" pitchFamily="34" charset="0"/>
                <a:ea typeface="宋体" panose="02010600030101010101" pitchFamily="2" charset="-122"/>
              </a:rPr>
              <a:t>少</a:t>
            </a:r>
            <a:r>
              <a:rPr lang="en-US" altLang="zh-CN" sz="1600" b="1" dirty="0">
                <a:latin typeface="Arial" panose="020B0604020202020204" pitchFamily="34" charset="0"/>
                <a:ea typeface="宋体" panose="02010600030101010101" pitchFamily="2" charset="-122"/>
              </a:rPr>
              <a:t>28</a:t>
            </a:r>
            <a:r>
              <a:rPr lang="zh-CN" altLang="en-US" sz="1600" b="1" dirty="0">
                <a:latin typeface="Arial" panose="020B0604020202020204" pitchFamily="34" charset="0"/>
                <a:ea typeface="宋体" panose="02010600030101010101" pitchFamily="2" charset="-122"/>
              </a:rPr>
              <a:t>只</a:t>
            </a:r>
            <a:endParaRPr lang="zh-CN" altLang="en-US" sz="16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Rectangle 9"/>
          <p:cNvSpPr/>
          <p:nvPr/>
        </p:nvSpPr>
        <p:spPr>
          <a:xfrm>
            <a:off x="1171258" y="4060825"/>
            <a:ext cx="1816100" cy="215900"/>
          </a:xfrm>
          <a:prstGeom prst="rect">
            <a:avLst/>
          </a:prstGeom>
          <a:solidFill>
            <a:srgbClr val="FF0000"/>
          </a:solidFill>
          <a:ln w="9525">
            <a:noFill/>
          </a:ln>
        </p:spPr>
        <p:txBody>
          <a:bodyPr wrap="none" anchor="ctr" anchorCtr="0"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6" name="Rectangle 12"/>
          <p:cNvSpPr/>
          <p:nvPr/>
        </p:nvSpPr>
        <p:spPr>
          <a:xfrm>
            <a:off x="2985770" y="4060825"/>
            <a:ext cx="1439863" cy="215900"/>
          </a:xfrm>
          <a:prstGeom prst="rect">
            <a:avLst/>
          </a:prstGeom>
          <a:solidFill>
            <a:srgbClr val="FF0000"/>
          </a:solidFill>
          <a:ln w="9525">
            <a:noFill/>
          </a:ln>
        </p:spPr>
        <p:txBody>
          <a:bodyPr wrap="none" anchor="ctr" anchorCtr="0"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1" name="Line 36"/>
          <p:cNvSpPr/>
          <p:nvPr/>
        </p:nvSpPr>
        <p:spPr>
          <a:xfrm>
            <a:off x="3850958" y="3363913"/>
            <a:ext cx="0" cy="1079500"/>
          </a:xfrm>
          <a:prstGeom prst="line">
            <a:avLst/>
          </a:prstGeom>
          <a:ln w="25400" cap="flat" cmpd="sng">
            <a:solidFill>
              <a:srgbClr val="800080"/>
            </a:solidFill>
            <a:prstDash val="dash"/>
            <a:round/>
            <a:headEnd type="none" w="med" len="med"/>
            <a:tailEnd type="none" w="med" len="med"/>
          </a:ln>
        </p:spPr>
      </p:sp>
      <p:pic>
        <p:nvPicPr>
          <p:cNvPr id="37" name="Picture 13" descr="二下_页面_080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46266" t="39467" r="47778" b="59108"/>
          <a:stretch>
            <a:fillRect/>
          </a:stretch>
        </p:blipFill>
        <p:spPr>
          <a:xfrm>
            <a:off x="3809683" y="3209925"/>
            <a:ext cx="615950" cy="114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Text Box 5"/>
          <p:cNvSpPr txBox="1"/>
          <p:nvPr/>
        </p:nvSpPr>
        <p:spPr>
          <a:xfrm>
            <a:off x="5075873" y="3255963"/>
            <a:ext cx="4989512" cy="398462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en-US" altLang="zh-CN" sz="2000" b="1" dirty="0">
                <a:solidFill>
                  <a:srgbClr val="1D41D5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378+28+378=784</a:t>
            </a:r>
            <a:r>
              <a:rPr lang="zh-CN" altLang="en-US" sz="2000" b="1" dirty="0">
                <a:solidFill>
                  <a:srgbClr val="1D41D5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（只）</a:t>
            </a:r>
            <a:endParaRPr lang="zh-CN" altLang="en-US" sz="2000" b="1" dirty="0">
              <a:solidFill>
                <a:srgbClr val="1D41D5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Text Box 6"/>
          <p:cNvSpPr txBox="1"/>
          <p:nvPr/>
        </p:nvSpPr>
        <p:spPr>
          <a:xfrm>
            <a:off x="5075873" y="3900488"/>
            <a:ext cx="5259387" cy="4603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sz="2400" b="1" dirty="0">
                <a:solidFill>
                  <a:srgbClr val="1D41D5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答：两期一共孵出小鸡</a:t>
            </a:r>
            <a:r>
              <a:rPr lang="en-US" altLang="zh-CN" sz="2400" b="1" dirty="0">
                <a:solidFill>
                  <a:srgbClr val="1D41D5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784</a:t>
            </a:r>
            <a:r>
              <a:rPr lang="zh-CN" altLang="en-US" sz="2400" b="1" dirty="0">
                <a:solidFill>
                  <a:srgbClr val="1D41D5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只。</a:t>
            </a:r>
            <a:endParaRPr lang="zh-CN" altLang="en-US" sz="2400" b="1" dirty="0">
              <a:solidFill>
                <a:srgbClr val="1D41D5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48135" name="Picture 4" descr="二下_页面_08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370" t="51881" r="16626" b="35445"/>
          <a:stretch>
            <a:fillRect/>
          </a:stretch>
        </p:blipFill>
        <p:spPr>
          <a:xfrm>
            <a:off x="1619885" y="700065"/>
            <a:ext cx="7167563" cy="170690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椭圆形标注 1"/>
          <p:cNvSpPr/>
          <p:nvPr/>
        </p:nvSpPr>
        <p:spPr>
          <a:xfrm>
            <a:off x="5821805" y="698795"/>
            <a:ext cx="3036694" cy="1220033"/>
          </a:xfrm>
          <a:prstGeom prst="wedgeEllipseCallout">
            <a:avLst>
              <a:gd name="adj1" fmla="val -63511"/>
              <a:gd name="adj2" fmla="val 11985"/>
            </a:avLst>
          </a:prstGeom>
          <a:solidFill>
            <a:srgbClr val="BBDB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第一期孵出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378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只小鸡，比第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二期少孵出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28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只小鸡。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4" name="文本框 27"/>
          <p:cNvSpPr txBox="1"/>
          <p:nvPr/>
        </p:nvSpPr>
        <p:spPr>
          <a:xfrm>
            <a:off x="323850" y="698500"/>
            <a:ext cx="1564005" cy="46037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p>
            <a:pPr marR="0"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kern="1200" cap="none" spc="0" normalizeH="0" baseline="0" noProof="0" dirty="0">
                <a:latin typeface="楷体" panose="02010609060101010101" pitchFamily="49" charset="-122"/>
                <a:ea typeface="楷体" panose="02010609060101010101" pitchFamily="49" charset="-122"/>
                <a:cs typeface="+mn-cs"/>
                <a:sym typeface="字魂17号-萌趣果冻体" pitchFamily="2" charset="-122"/>
              </a:rPr>
              <a:t>巩固提升</a:t>
            </a:r>
            <a:endParaRPr kumimoji="0" lang="zh-CN" altLang="en-US" sz="2400" b="1" kern="1200" cap="none" spc="0" normalizeH="0" baseline="0" noProof="0" dirty="0">
              <a:latin typeface="楷体" panose="02010609060101010101" pitchFamily="49" charset="-122"/>
              <a:ea typeface="楷体" panose="02010609060101010101" pitchFamily="49" charset="-122"/>
              <a:cs typeface="+mn-cs"/>
              <a:sym typeface="字魂17号-萌趣果冻体" pitchFamily="2" charset="-122"/>
            </a:endParaRPr>
          </a:p>
        </p:txBody>
      </p:sp>
      <p:sp>
        <p:nvSpPr>
          <p:cNvPr id="5" name="Text Box 33"/>
          <p:cNvSpPr txBox="1"/>
          <p:nvPr/>
        </p:nvSpPr>
        <p:spPr>
          <a:xfrm>
            <a:off x="69850" y="3352800"/>
            <a:ext cx="963930" cy="39878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第一期 </a:t>
            </a:r>
            <a:endParaRPr lang="zh-CN" altLang="en-US" sz="2000" b="1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7" name="Text Box 34"/>
          <p:cNvSpPr txBox="1"/>
          <p:nvPr/>
        </p:nvSpPr>
        <p:spPr>
          <a:xfrm>
            <a:off x="69850" y="3939223"/>
            <a:ext cx="1081088" cy="39878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第二期</a:t>
            </a:r>
            <a:endParaRPr lang="zh-CN" altLang="en-US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文本框 4"/>
          <p:cNvSpPr txBox="1"/>
          <p:nvPr/>
        </p:nvSpPr>
        <p:spPr>
          <a:xfrm>
            <a:off x="1042353" y="2427288"/>
            <a:ext cx="3246437" cy="398462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两期一共孵出多少只小鸡？</a:t>
            </a:r>
            <a:endParaRPr lang="zh-CN" altLang="en-US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27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10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7" dur="10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8" dur="10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10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7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1000" autoRev="1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2" dur="1000" autoRev="1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3" dur="1000" autoRev="1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1000" autoRev="1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  <p:bldP spid="20" grpId="0" bldLvl="0" animBg="1"/>
      <p:bldP spid="22" grpId="0"/>
      <p:bldP spid="3" grpId="0"/>
      <p:bldP spid="6" grpId="0" bldLvl="0" animBg="1"/>
      <p:bldP spid="6" grpId="1" bldLvl="0" animBg="1"/>
      <p:bldP spid="36" grpId="0" bldLvl="0" animBg="1"/>
      <p:bldP spid="36" grpId="1" bldLvl="0" animBg="1"/>
      <p:bldP spid="12" grpId="0"/>
      <p:bldP spid="13" grpId="0"/>
      <p:bldP spid="5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28" name="文本框 27"/>
          <p:cNvSpPr txBox="1"/>
          <p:nvPr/>
        </p:nvSpPr>
        <p:spPr>
          <a:xfrm>
            <a:off x="251460" y="699135"/>
            <a:ext cx="1715770" cy="46037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marR="0"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kern="1200" cap="none" spc="0" normalizeH="0" baseline="0" noProof="0" dirty="0">
                <a:latin typeface="楷体" panose="02010609060101010101" pitchFamily="49" charset="-122"/>
                <a:ea typeface="楷体" panose="02010609060101010101" pitchFamily="49" charset="-122"/>
                <a:cs typeface="+mn-cs"/>
                <a:sym typeface="字魂17号-萌趣果冻体" pitchFamily="2" charset="-122"/>
              </a:rPr>
              <a:t>课前准备</a:t>
            </a:r>
            <a:endParaRPr kumimoji="0" lang="zh-CN" altLang="en-US" sz="2400" b="1" kern="1200" cap="none" spc="0" normalizeH="0" baseline="0" noProof="0" dirty="0">
              <a:latin typeface="楷体" panose="02010609060101010101" pitchFamily="49" charset="-122"/>
              <a:ea typeface="楷体" panose="02010609060101010101" pitchFamily="49" charset="-122"/>
              <a:cs typeface="+mn-cs"/>
              <a:sym typeface="字魂17号-萌趣果冻体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438275" y="1203325"/>
            <a:ext cx="7140575" cy="83026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准备好不同颜色、长度的纸条各两根，双面胶，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endParaRPr lang="en-US" altLang="zh-CN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铅笔，直尺以及学习任务单。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1423988" y="2201863"/>
            <a:ext cx="7048500" cy="830262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根据视频提示及时按下暂停键，认真思考，并将</a:t>
            </a:r>
            <a:endParaRPr lang="en-US" altLang="zh-CN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思考过程及时记录在学习任务单上。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1447800" y="3200400"/>
            <a:ext cx="6981825" cy="83026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3.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有问题及时按下暂停键修改或者拨动进度条重新</a:t>
            </a:r>
            <a:endParaRPr lang="en-US" altLang="zh-CN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听一遍，做到学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懂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、弄通。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0" grpId="0"/>
      <p:bldP spid="3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2" name="圆角矩形 1"/>
          <p:cNvSpPr/>
          <p:nvPr/>
        </p:nvSpPr>
        <p:spPr>
          <a:xfrm>
            <a:off x="1555750" y="1275715"/>
            <a:ext cx="3115310" cy="933450"/>
          </a:xfrm>
          <a:prstGeom prst="roundRect">
            <a:avLst/>
          </a:prstGeom>
          <a:solidFill>
            <a:srgbClr val="BBDB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第一期孵出</a:t>
            </a: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378</a:t>
            </a: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只小鸡，第二期比第一期少孵出</a:t>
            </a: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28</a:t>
            </a: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只小鸡。</a:t>
            </a: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5516880" y="1259840"/>
            <a:ext cx="2928620" cy="896620"/>
          </a:xfrm>
          <a:prstGeom prst="roundRect">
            <a:avLst/>
          </a:prstGeom>
          <a:solidFill>
            <a:srgbClr val="BBDB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第一期孵出</a:t>
            </a: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378</a:t>
            </a: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只小鸡，比第二期少孵出</a:t>
            </a: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28</a:t>
            </a: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只小鸡。</a:t>
            </a: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pic>
        <p:nvPicPr>
          <p:cNvPr id="52225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497"/>
          <a:stretch>
            <a:fillRect/>
          </a:stretch>
        </p:blipFill>
        <p:spPr>
          <a:xfrm>
            <a:off x="1622425" y="2608580"/>
            <a:ext cx="3037840" cy="12039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2226" name="文本框 4"/>
          <p:cNvSpPr txBox="1"/>
          <p:nvPr/>
        </p:nvSpPr>
        <p:spPr>
          <a:xfrm>
            <a:off x="1571625" y="2214245"/>
            <a:ext cx="3219450" cy="39878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两期一共孵出多少只小鸡？</a:t>
            </a:r>
            <a:endParaRPr lang="zh-CN" altLang="en-US" sz="2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2229" name="文本框 9"/>
          <p:cNvSpPr txBox="1"/>
          <p:nvPr/>
        </p:nvSpPr>
        <p:spPr>
          <a:xfrm>
            <a:off x="5502910" y="2214245"/>
            <a:ext cx="3050540" cy="39878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两期一共孵出多少只小鸡？</a:t>
            </a:r>
            <a:endParaRPr lang="zh-CN" altLang="en-US" sz="2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52230" name="图片 10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52770" y="2643505"/>
            <a:ext cx="2905760" cy="110744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2231" name="Text Box 5"/>
          <p:cNvSpPr txBox="1"/>
          <p:nvPr/>
        </p:nvSpPr>
        <p:spPr>
          <a:xfrm>
            <a:off x="1577340" y="3795395"/>
            <a:ext cx="2644775" cy="39878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2000" b="1" dirty="0">
                <a:solidFill>
                  <a:srgbClr val="1D41D5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378-28+378=728</a:t>
            </a:r>
            <a:r>
              <a:rPr lang="zh-CN" altLang="en-US" sz="2000" b="1" dirty="0">
                <a:solidFill>
                  <a:srgbClr val="1D41D5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（只）</a:t>
            </a:r>
            <a:endParaRPr lang="zh-CN" altLang="en-US" sz="2000" b="1" dirty="0">
              <a:solidFill>
                <a:srgbClr val="1D41D5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2232" name="Text Box 6"/>
          <p:cNvSpPr txBox="1"/>
          <p:nvPr/>
        </p:nvSpPr>
        <p:spPr>
          <a:xfrm>
            <a:off x="1549400" y="4227830"/>
            <a:ext cx="3405505" cy="39878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2000" b="1" dirty="0">
                <a:solidFill>
                  <a:srgbClr val="1D41D5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答：两期一共孵出小鸡</a:t>
            </a:r>
            <a:r>
              <a:rPr lang="en-US" altLang="zh-CN" sz="2000" b="1" dirty="0">
                <a:solidFill>
                  <a:srgbClr val="1D41D5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728</a:t>
            </a:r>
            <a:r>
              <a:rPr lang="zh-CN" altLang="en-US" sz="2000" b="1" dirty="0">
                <a:solidFill>
                  <a:srgbClr val="1D41D5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只。</a:t>
            </a:r>
            <a:endParaRPr lang="zh-CN" altLang="en-US" sz="2000" b="1" dirty="0">
              <a:solidFill>
                <a:srgbClr val="1D41D5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2233" name="Text Box 5"/>
          <p:cNvSpPr txBox="1"/>
          <p:nvPr/>
        </p:nvSpPr>
        <p:spPr>
          <a:xfrm>
            <a:off x="5652135" y="3825240"/>
            <a:ext cx="2597785" cy="39878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2000" b="1" dirty="0">
                <a:solidFill>
                  <a:srgbClr val="1D41D5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378+28+378=784</a:t>
            </a:r>
            <a:r>
              <a:rPr lang="zh-CN" altLang="en-US" sz="2000" b="1" dirty="0">
                <a:solidFill>
                  <a:srgbClr val="1D41D5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（只）</a:t>
            </a:r>
            <a:endParaRPr lang="zh-CN" altLang="en-US" sz="2000" b="1" dirty="0">
              <a:solidFill>
                <a:srgbClr val="1D41D5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2234" name="Text Box 6"/>
          <p:cNvSpPr txBox="1"/>
          <p:nvPr/>
        </p:nvSpPr>
        <p:spPr>
          <a:xfrm>
            <a:off x="5581015" y="4236085"/>
            <a:ext cx="4110990" cy="39878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2000" b="1" dirty="0">
                <a:solidFill>
                  <a:srgbClr val="1D41D5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答：两期一共孵出小鸡</a:t>
            </a:r>
            <a:r>
              <a:rPr lang="en-US" altLang="zh-CN" sz="2000" b="1" dirty="0">
                <a:solidFill>
                  <a:srgbClr val="1D41D5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784</a:t>
            </a:r>
            <a:r>
              <a:rPr lang="zh-CN" altLang="en-US" sz="2000" b="1" dirty="0">
                <a:solidFill>
                  <a:srgbClr val="1D41D5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只。</a:t>
            </a:r>
            <a:endParaRPr lang="zh-CN" altLang="en-US" sz="2000" b="1" dirty="0">
              <a:solidFill>
                <a:srgbClr val="1D41D5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41" name="直接连接符 40"/>
          <p:cNvCxnSpPr/>
          <p:nvPr/>
        </p:nvCxnSpPr>
        <p:spPr>
          <a:xfrm>
            <a:off x="5076190" y="1328738"/>
            <a:ext cx="0" cy="318643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27"/>
          <p:cNvSpPr txBox="1"/>
          <p:nvPr/>
        </p:nvSpPr>
        <p:spPr>
          <a:xfrm>
            <a:off x="345440" y="690880"/>
            <a:ext cx="1795780" cy="46037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marR="0"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kern="1200" cap="none" spc="0" normalizeH="0" baseline="0" noProof="0" dirty="0">
                <a:latin typeface="楷体" panose="02010609060101010101" pitchFamily="49" charset="-122"/>
                <a:ea typeface="楷体" panose="02010609060101010101" pitchFamily="49" charset="-122"/>
                <a:cs typeface="+mn-cs"/>
                <a:sym typeface="字魂17号-萌趣果冻体" pitchFamily="2" charset="-122"/>
              </a:rPr>
              <a:t>对比提炼</a:t>
            </a:r>
            <a:endParaRPr kumimoji="0" lang="zh-CN" altLang="en-US" sz="2400" b="1" kern="1200" cap="none" spc="0" normalizeH="0" baseline="0" noProof="0" dirty="0">
              <a:latin typeface="楷体" panose="02010609060101010101" pitchFamily="49" charset="-122"/>
              <a:ea typeface="楷体" panose="02010609060101010101" pitchFamily="49" charset="-122"/>
              <a:cs typeface="+mn-cs"/>
              <a:sym typeface="字魂17号-萌趣果冻体" pitchFamily="2" charset="-122"/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1559560" y="1280795"/>
            <a:ext cx="3115310" cy="933450"/>
          </a:xfrm>
          <a:prstGeom prst="roundRect">
            <a:avLst/>
          </a:prstGeom>
          <a:solidFill>
            <a:srgbClr val="BBDB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第一期孵出</a:t>
            </a: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378</a:t>
            </a: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只小鸡，</a:t>
            </a: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第二期比第一期</a:t>
            </a: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少孵出</a:t>
            </a: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28</a:t>
            </a: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只小鸡。</a:t>
            </a: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19" name="圆角矩形 18"/>
          <p:cNvSpPr/>
          <p:nvPr/>
        </p:nvSpPr>
        <p:spPr>
          <a:xfrm>
            <a:off x="5509260" y="1261745"/>
            <a:ext cx="2928620" cy="896620"/>
          </a:xfrm>
          <a:prstGeom prst="roundRect">
            <a:avLst/>
          </a:prstGeom>
          <a:solidFill>
            <a:srgbClr val="BBDB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第一期孵出</a:t>
            </a: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378</a:t>
            </a: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只小鸡，</a:t>
            </a: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比第二期</a:t>
            </a: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少孵出</a:t>
            </a: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28</a:t>
            </a: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只小鸡。</a:t>
            </a: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ldLvl="0" animBg="1"/>
      <p:bldP spid="18" grpId="1" animBg="1"/>
      <p:bldP spid="19" grpId="0" bldLvl="0" animBg="1"/>
      <p:bldP spid="19" grpId="1" animBg="1"/>
      <p:bldP spid="2" grpId="1" animBg="1"/>
      <p:bldP spid="3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25" name="箭头: 下 10"/>
          <p:cNvSpPr/>
          <p:nvPr/>
        </p:nvSpPr>
        <p:spPr>
          <a:xfrm rot="16200000">
            <a:off x="6451918" y="1158875"/>
            <a:ext cx="214313" cy="4619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" name="箭头: 下 10"/>
          <p:cNvSpPr/>
          <p:nvPr/>
        </p:nvSpPr>
        <p:spPr>
          <a:xfrm rot="16200000">
            <a:off x="3627755" y="1063625"/>
            <a:ext cx="214313" cy="4619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" name="Picture 2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03680" y="1857375"/>
            <a:ext cx="1673225" cy="10017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3" name="椭圆 32"/>
          <p:cNvSpPr/>
          <p:nvPr/>
        </p:nvSpPr>
        <p:spPr>
          <a:xfrm>
            <a:off x="1646555" y="928688"/>
            <a:ext cx="1428750" cy="785813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5406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梳理信息和问题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25406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34" name="椭圆 33"/>
          <p:cNvSpPr/>
          <p:nvPr/>
        </p:nvSpPr>
        <p:spPr>
          <a:xfrm>
            <a:off x="4364355" y="928688"/>
            <a:ext cx="1428750" cy="785813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5406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分析问题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25406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35" name="椭圆 34"/>
          <p:cNvSpPr/>
          <p:nvPr/>
        </p:nvSpPr>
        <p:spPr>
          <a:xfrm>
            <a:off x="7147243" y="963613"/>
            <a:ext cx="1428750" cy="785813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5406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列式计算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25406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pic>
        <p:nvPicPr>
          <p:cNvPr id="36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03680" y="3000375"/>
            <a:ext cx="1836738" cy="1000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7018" y="1785938"/>
            <a:ext cx="2141537" cy="6334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" name="Picture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10380" y="3143250"/>
            <a:ext cx="1836738" cy="7842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9" name="TextBox 4"/>
          <p:cNvSpPr txBox="1"/>
          <p:nvPr/>
        </p:nvSpPr>
        <p:spPr>
          <a:xfrm>
            <a:off x="3489325" y="486093"/>
            <a:ext cx="4673600" cy="5524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怎样解决一个条件连续用两次的问题？</a:t>
            </a:r>
            <a:endParaRPr lang="zh-CN" altLang="en-US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41" name="组合 40"/>
          <p:cNvGrpSpPr/>
          <p:nvPr/>
        </p:nvGrpSpPr>
        <p:grpSpPr>
          <a:xfrm>
            <a:off x="6432868" y="2152650"/>
            <a:ext cx="285750" cy="1571625"/>
            <a:chOff x="3435712" y="2790980"/>
            <a:chExt cx="461673" cy="1571232"/>
          </a:xfrm>
        </p:grpSpPr>
        <p:sp>
          <p:nvSpPr>
            <p:cNvPr id="42" name="箭头: 下 10"/>
            <p:cNvSpPr/>
            <p:nvPr/>
          </p:nvSpPr>
          <p:spPr>
            <a:xfrm rot="16200000">
              <a:off x="3559416" y="2667272"/>
              <a:ext cx="214259" cy="461673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箭头: 下 10"/>
            <p:cNvSpPr/>
            <p:nvPr/>
          </p:nvSpPr>
          <p:spPr>
            <a:xfrm rot="16200000">
              <a:off x="3559417" y="4024245"/>
              <a:ext cx="214258" cy="461673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7361555" y="3500438"/>
            <a:ext cx="1474788" cy="40005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算法多样化</a:t>
            </a:r>
            <a:endParaRPr lang="zh-CN" altLang="en-US" sz="20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0" name="圆角矩形 39"/>
          <p:cNvSpPr/>
          <p:nvPr/>
        </p:nvSpPr>
        <p:spPr>
          <a:xfrm>
            <a:off x="7361555" y="2786063"/>
            <a:ext cx="1214438" cy="357188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综合算式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44" name="圆角矩形 43"/>
          <p:cNvSpPr/>
          <p:nvPr/>
        </p:nvSpPr>
        <p:spPr>
          <a:xfrm>
            <a:off x="7361555" y="2143125"/>
            <a:ext cx="1143000" cy="357188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分步算式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45" name="圆角矩形 44"/>
          <p:cNvSpPr/>
          <p:nvPr/>
        </p:nvSpPr>
        <p:spPr>
          <a:xfrm>
            <a:off x="4575493" y="2500313"/>
            <a:ext cx="1071563" cy="500063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先求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……</a:t>
            </a:r>
            <a:endParaRPr kumimoji="0" lang="en-US" altLang="zh-CN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再求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……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grpSp>
        <p:nvGrpSpPr>
          <p:cNvPr id="46" name="组合 45"/>
          <p:cNvGrpSpPr/>
          <p:nvPr/>
        </p:nvGrpSpPr>
        <p:grpSpPr>
          <a:xfrm>
            <a:off x="3575368" y="2071688"/>
            <a:ext cx="285750" cy="1571625"/>
            <a:chOff x="3435712" y="2790980"/>
            <a:chExt cx="461673" cy="1571232"/>
          </a:xfrm>
        </p:grpSpPr>
        <p:sp>
          <p:nvSpPr>
            <p:cNvPr id="47" name="箭头: 下 10"/>
            <p:cNvSpPr/>
            <p:nvPr/>
          </p:nvSpPr>
          <p:spPr>
            <a:xfrm rot="16200000">
              <a:off x="3559417" y="2667272"/>
              <a:ext cx="214258" cy="461673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" name="箭头: 下 10"/>
            <p:cNvSpPr/>
            <p:nvPr/>
          </p:nvSpPr>
          <p:spPr>
            <a:xfrm rot="16200000">
              <a:off x="3559416" y="4024244"/>
              <a:ext cx="214259" cy="461673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52" name="椭圆 51"/>
          <p:cNvSpPr/>
          <p:nvPr/>
        </p:nvSpPr>
        <p:spPr>
          <a:xfrm>
            <a:off x="7004368" y="1857375"/>
            <a:ext cx="1928813" cy="150018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文本框 27"/>
          <p:cNvSpPr txBox="1"/>
          <p:nvPr/>
        </p:nvSpPr>
        <p:spPr>
          <a:xfrm>
            <a:off x="35560" y="699135"/>
            <a:ext cx="1598295" cy="46037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marR="0"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kern="1200" cap="none" spc="0" normalizeH="0" baseline="0" noProof="0" dirty="0">
                <a:latin typeface="楷体" panose="02010609060101010101" pitchFamily="49" charset="-122"/>
                <a:ea typeface="楷体" panose="02010609060101010101" pitchFamily="49" charset="-122"/>
                <a:cs typeface="+mn-cs"/>
                <a:sym typeface="字魂17号-萌趣果冻体" pitchFamily="2" charset="-122"/>
              </a:rPr>
              <a:t>回顾梳理</a:t>
            </a:r>
            <a:endParaRPr kumimoji="0" lang="zh-CN" altLang="en-US" sz="2400" b="1" kern="1200" cap="none" spc="0" normalizeH="0" baseline="0" noProof="0" dirty="0">
              <a:latin typeface="楷体" panose="02010609060101010101" pitchFamily="49" charset="-122"/>
              <a:ea typeface="楷体" panose="02010609060101010101" pitchFamily="49" charset="-122"/>
              <a:cs typeface="+mn-cs"/>
              <a:sym typeface="字魂17号-萌趣果冻体" pitchFamily="2" charset="-12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6" grpId="0" bldLvl="0" animBg="1"/>
      <p:bldP spid="33" grpId="0" bldLvl="0" animBg="1"/>
      <p:bldP spid="34" grpId="0" bldLvl="0" animBg="1"/>
      <p:bldP spid="35" grpId="0" bldLvl="0" animBg="1"/>
      <p:bldP spid="39" grpId="0"/>
      <p:bldP spid="2" grpId="0"/>
      <p:bldP spid="40" grpId="0" bldLvl="0" animBg="1"/>
      <p:bldP spid="44" grpId="0" bldLvl="0" animBg="1"/>
      <p:bldP spid="45" grpId="0" bldLvl="0" animBg="1"/>
      <p:bldP spid="52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5560" y="699135"/>
            <a:ext cx="6823710" cy="3051175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" name="标题 1"/>
          <p:cNvSpPr>
            <a:spLocks noGrp="1"/>
          </p:cNvSpPr>
          <p:nvPr/>
        </p:nvSpPr>
        <p:spPr>
          <a:xfrm>
            <a:off x="1692275" y="1779905"/>
            <a:ext cx="6036310" cy="78486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defRPr>
            </a:lvl1pPr>
          </a:lstStyle>
          <a:p>
            <a:r>
              <a:rPr lang="zh-CN" altLang="en-US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解</a:t>
            </a:r>
            <a:r>
              <a:rPr lang="en-US" altLang="zh-CN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决</a:t>
            </a:r>
            <a:r>
              <a:rPr lang="en-US" altLang="zh-CN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问</a:t>
            </a:r>
            <a:r>
              <a:rPr lang="en-US" altLang="zh-CN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题</a:t>
            </a: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（第一课时）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副标题 2"/>
          <p:cNvSpPr txBox="1"/>
          <p:nvPr/>
        </p:nvSpPr>
        <p:spPr>
          <a:xfrm>
            <a:off x="1115695" y="3220085"/>
            <a:ext cx="7011035" cy="9944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800" dirty="0"/>
              <a:t>制作单位：青岛</a:t>
            </a:r>
            <a:r>
              <a:rPr lang="zh-CN" altLang="en-US" sz="2800" dirty="0"/>
              <a:t>出版社</a:t>
            </a:r>
            <a:endParaRPr lang="zh-CN" altLang="en-US" sz="2800" dirty="0"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pic>
        <p:nvPicPr>
          <p:cNvPr id="17" name="Picture 34" descr="二下_页面_080"/>
          <p:cNvPicPr>
            <a:picLocks noChangeAspect="1"/>
          </p:cNvPicPr>
          <p:nvPr/>
        </p:nvPicPr>
        <p:blipFill>
          <a:blip r:embed="rId1"/>
          <a:srcRect l="9116" t="4337" r="12050" b="65887"/>
          <a:stretch>
            <a:fillRect/>
          </a:stretch>
        </p:blipFill>
        <p:spPr>
          <a:xfrm>
            <a:off x="571500" y="1430338"/>
            <a:ext cx="5329238" cy="28019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" name="Text Box 4"/>
          <p:cNvSpPr txBox="1"/>
          <p:nvPr/>
        </p:nvSpPr>
        <p:spPr>
          <a:xfrm>
            <a:off x="5934075" y="1038225"/>
            <a:ext cx="2916238" cy="3968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青青吃了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150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只蚊子。</a:t>
            </a:r>
            <a:endParaRPr lang="zh-CN" altLang="en-US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4" name="Text Box 5"/>
          <p:cNvSpPr txBox="1"/>
          <p:nvPr/>
        </p:nvSpPr>
        <p:spPr>
          <a:xfrm>
            <a:off x="5929313" y="1492250"/>
            <a:ext cx="2844800" cy="3968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蛙蛙比青青少吃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30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只。</a:t>
            </a:r>
            <a:endParaRPr lang="zh-CN" altLang="en-US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5" name="Text Box 6"/>
          <p:cNvSpPr txBox="1"/>
          <p:nvPr/>
        </p:nvSpPr>
        <p:spPr>
          <a:xfrm>
            <a:off x="5905500" y="3303588"/>
            <a:ext cx="2989263" cy="3968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蚪蚪比蝌蝌多吃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30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只。</a:t>
            </a:r>
            <a:endParaRPr lang="zh-CN" altLang="en-US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6" name="Text Box 7"/>
          <p:cNvSpPr txBox="1"/>
          <p:nvPr/>
        </p:nvSpPr>
        <p:spPr>
          <a:xfrm>
            <a:off x="5905500" y="2889250"/>
            <a:ext cx="3095625" cy="3968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蝌蝌吃了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60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只蚊子幼虫。</a:t>
            </a:r>
            <a:endParaRPr lang="zh-CN" altLang="en-US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3" name="Text Box 31"/>
          <p:cNvSpPr txBox="1"/>
          <p:nvPr/>
        </p:nvSpPr>
        <p:spPr>
          <a:xfrm>
            <a:off x="5889625" y="1995488"/>
            <a:ext cx="2771775" cy="70802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两只青蛙一共吃了多少只蚊子？</a:t>
            </a:r>
            <a:endParaRPr lang="zh-CN" altLang="en-US" sz="20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4" name="Text Box 32"/>
          <p:cNvSpPr txBox="1"/>
          <p:nvPr/>
        </p:nvSpPr>
        <p:spPr>
          <a:xfrm>
            <a:off x="5856288" y="3795713"/>
            <a:ext cx="3132137" cy="70802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两只蝌蚪一共吃了多少只蚊子幼虫？</a:t>
            </a:r>
            <a:endParaRPr lang="zh-CN" altLang="en-US" sz="20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1763713" y="2001838"/>
            <a:ext cx="3959225" cy="2344737"/>
            <a:chOff x="1764506" y="1643498"/>
            <a:chExt cx="3958804" cy="2343959"/>
          </a:xfrm>
        </p:grpSpPr>
        <p:sp>
          <p:nvSpPr>
            <p:cNvPr id="35" name="圆角矩形 2"/>
            <p:cNvSpPr>
              <a:spLocks noChangeArrowheads="1"/>
            </p:cNvSpPr>
            <p:nvPr/>
          </p:nvSpPr>
          <p:spPr bwMode="auto">
            <a:xfrm>
              <a:off x="1764506" y="3355842"/>
              <a:ext cx="503183" cy="223764"/>
            </a:xfrm>
            <a:prstGeom prst="roundRect">
              <a:avLst>
                <a:gd name="adj" fmla="val 0"/>
              </a:avLst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青青</a:t>
              </a: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36" name="圆角矩形 2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2845478" y="3763694"/>
              <a:ext cx="503184" cy="223763"/>
            </a:xfrm>
            <a:prstGeom prst="roundRect">
              <a:avLst>
                <a:gd name="adj" fmla="val 0"/>
              </a:avLst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蛙蛙</a:t>
              </a: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37" name="圆角矩形 2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3635969" y="2502050"/>
              <a:ext cx="503184" cy="223764"/>
            </a:xfrm>
            <a:prstGeom prst="roundRect">
              <a:avLst>
                <a:gd name="adj" fmla="val 0"/>
              </a:avLst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蚪蚪</a:t>
              </a: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38" name="圆角矩形 2"/>
            <p:cNvSpPr>
              <a:spLocks noChangeArrowheads="1"/>
            </p:cNvSpPr>
            <p:nvPr/>
          </p:nvSpPr>
          <p:spPr bwMode="auto">
            <a:xfrm>
              <a:off x="5220126" y="1643498"/>
              <a:ext cx="503184" cy="223763"/>
            </a:xfrm>
            <a:prstGeom prst="roundRect">
              <a:avLst>
                <a:gd name="adj" fmla="val 0"/>
              </a:avLst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蝌蝌</a:t>
              </a: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</p:txBody>
        </p:sp>
      </p:grpSp>
      <p:sp>
        <p:nvSpPr>
          <p:cNvPr id="22" name="文本框 21"/>
          <p:cNvSpPr txBox="1"/>
          <p:nvPr/>
        </p:nvSpPr>
        <p:spPr>
          <a:xfrm>
            <a:off x="323850" y="699135"/>
            <a:ext cx="1705610" cy="46037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marR="0"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kern="1200" cap="none" spc="0" normalizeH="0" baseline="0" noProof="0" dirty="0">
                <a:latin typeface="楷体" panose="02010609060101010101" pitchFamily="49" charset="-122"/>
                <a:ea typeface="楷体" panose="02010609060101010101" pitchFamily="49" charset="-122"/>
                <a:cs typeface="+mn-cs"/>
                <a:sym typeface="字魂17号-萌趣果冻体" pitchFamily="2" charset="-122"/>
              </a:rPr>
              <a:t>情境导入</a:t>
            </a:r>
            <a:endParaRPr kumimoji="0" lang="zh-CN" altLang="en-US" sz="2400" b="1" kern="1200" cap="none" spc="0" normalizeH="0" baseline="0" noProof="0" dirty="0">
              <a:latin typeface="楷体" panose="02010609060101010101" pitchFamily="49" charset="-122"/>
              <a:ea typeface="楷体" panose="02010609060101010101" pitchFamily="49" charset="-122"/>
              <a:cs typeface="+mn-cs"/>
              <a:sym typeface="字魂17号-萌趣果冻体" pitchFamily="2" charset="-12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33" grpId="0"/>
      <p:bldP spid="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7409" name="Rectangle 11"/>
          <p:cNvSpPr/>
          <p:nvPr/>
        </p:nvSpPr>
        <p:spPr>
          <a:xfrm>
            <a:off x="683578" y="1347153"/>
            <a:ext cx="8353425" cy="8286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    青青吃了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150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只蚊子，蛙蛙比青青少吃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30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只，两只青蛙一共吃了多少只蚊子？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51460" y="699135"/>
            <a:ext cx="1643380" cy="46037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marR="0"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kern="1200" cap="none" spc="0" normalizeH="0" baseline="0" noProof="0" dirty="0">
                <a:latin typeface="楷体" panose="02010609060101010101" pitchFamily="49" charset="-122"/>
                <a:ea typeface="楷体" panose="02010609060101010101" pitchFamily="49" charset="-122"/>
                <a:cs typeface="+mn-cs"/>
                <a:sym typeface="字魂17号-萌趣果冻体" pitchFamily="2" charset="-122"/>
              </a:rPr>
              <a:t>自主探究</a:t>
            </a:r>
            <a:endParaRPr kumimoji="0" lang="zh-CN" altLang="en-US" sz="2400" b="1" kern="1200" cap="none" spc="0" normalizeH="0" baseline="0" noProof="0" dirty="0">
              <a:latin typeface="楷体" panose="02010609060101010101" pitchFamily="49" charset="-122"/>
              <a:ea typeface="楷体" panose="02010609060101010101" pitchFamily="49" charset="-122"/>
              <a:cs typeface="+mn-cs"/>
              <a:sym typeface="字魂17号-萌趣果冻体" pitchFamily="2" charset="-12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950" y="699135"/>
            <a:ext cx="7254240" cy="1392555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7409" name="Rectangle 11"/>
          <p:cNvSpPr/>
          <p:nvPr/>
        </p:nvSpPr>
        <p:spPr>
          <a:xfrm>
            <a:off x="683578" y="1347153"/>
            <a:ext cx="8353425" cy="8286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    青青吃了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150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只蚊子，蛙蛙比青青少吃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30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只，两只青蛙一共吃了多少只蚊子？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4" name="Picture 30" descr="二下_页面_080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23723" t="52347" r="45750" b="46199"/>
          <a:stretch>
            <a:fillRect/>
          </a:stretch>
        </p:blipFill>
        <p:spPr>
          <a:xfrm>
            <a:off x="2914650" y="2480945"/>
            <a:ext cx="4248150" cy="2159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" name="Rectangle 31"/>
          <p:cNvSpPr/>
          <p:nvPr/>
        </p:nvSpPr>
        <p:spPr>
          <a:xfrm>
            <a:off x="2986088" y="2769870"/>
            <a:ext cx="4105275" cy="215900"/>
          </a:xfrm>
          <a:prstGeom prst="rect">
            <a:avLst/>
          </a:prstGeom>
          <a:solidFill>
            <a:srgbClr val="00CCFF"/>
          </a:solidFill>
          <a:ln w="9525">
            <a:noFill/>
          </a:ln>
        </p:spPr>
        <p:txBody>
          <a:bodyPr wrap="none" anchor="ctr" anchorCtr="0"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" name="Rectangle 32"/>
          <p:cNvSpPr/>
          <p:nvPr/>
        </p:nvSpPr>
        <p:spPr>
          <a:xfrm>
            <a:off x="2986088" y="3349308"/>
            <a:ext cx="4105275" cy="215900"/>
          </a:xfrm>
          <a:prstGeom prst="rect">
            <a:avLst/>
          </a:prstGeom>
          <a:solidFill>
            <a:srgbClr val="FF0000"/>
          </a:solidFill>
          <a:ln w="9525">
            <a:noFill/>
          </a:ln>
        </p:spPr>
        <p:txBody>
          <a:bodyPr wrap="none" anchor="ctr" anchorCtr="0"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7" name="Text Box 33"/>
          <p:cNvSpPr txBox="1"/>
          <p:nvPr/>
        </p:nvSpPr>
        <p:spPr>
          <a:xfrm>
            <a:off x="1906588" y="2690495"/>
            <a:ext cx="874712" cy="3667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青青</a:t>
            </a:r>
            <a:endParaRPr lang="zh-CN" altLang="en-US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" name="Text Box 34"/>
          <p:cNvSpPr txBox="1"/>
          <p:nvPr/>
        </p:nvSpPr>
        <p:spPr>
          <a:xfrm>
            <a:off x="1906588" y="3266758"/>
            <a:ext cx="1081087" cy="366712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蛙蛙</a:t>
            </a:r>
            <a:endParaRPr lang="zh-CN" altLang="en-US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" name="Rectangle 35"/>
          <p:cNvSpPr/>
          <p:nvPr/>
        </p:nvSpPr>
        <p:spPr>
          <a:xfrm>
            <a:off x="6370955" y="3346450"/>
            <a:ext cx="720725" cy="219075"/>
          </a:xfrm>
          <a:prstGeom prst="rect">
            <a:avLst/>
          </a:prstGeom>
          <a:solidFill>
            <a:schemeClr val="bg1"/>
          </a:solidFill>
          <a:ln w="15875" cap="flat" cmpd="sng">
            <a:solidFill>
              <a:schemeClr val="tx1"/>
            </a:solidFill>
            <a:prstDash val="dash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1" name="Line 36"/>
          <p:cNvSpPr/>
          <p:nvPr/>
        </p:nvSpPr>
        <p:spPr>
          <a:xfrm>
            <a:off x="6370638" y="2626995"/>
            <a:ext cx="0" cy="1079500"/>
          </a:xfrm>
          <a:prstGeom prst="line">
            <a:avLst/>
          </a:prstGeom>
          <a:ln w="25400" cap="flat" cmpd="sng">
            <a:solidFill>
              <a:srgbClr val="800080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22" name="Text Box 37"/>
          <p:cNvSpPr txBox="1"/>
          <p:nvPr/>
        </p:nvSpPr>
        <p:spPr>
          <a:xfrm>
            <a:off x="4643438" y="2120583"/>
            <a:ext cx="1152525" cy="366712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en-US" altLang="zh-CN" b="1" dirty="0">
                <a:latin typeface="Arial" panose="020B0604020202020204" pitchFamily="34" charset="0"/>
                <a:ea typeface="宋体" panose="02010600030101010101" pitchFamily="2" charset="-122"/>
              </a:rPr>
              <a:t>150</a:t>
            </a:r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只</a:t>
            </a:r>
            <a:endParaRPr lang="zh-CN" altLang="en-US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3" name="Picture 38" descr="二下_页面_080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53947" t="53711" r="38214" b="40875"/>
          <a:stretch>
            <a:fillRect/>
          </a:stretch>
        </p:blipFill>
        <p:spPr>
          <a:xfrm>
            <a:off x="7254875" y="2552383"/>
            <a:ext cx="944563" cy="10080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Rectangle 39"/>
          <p:cNvSpPr/>
          <p:nvPr/>
        </p:nvSpPr>
        <p:spPr>
          <a:xfrm>
            <a:off x="2987675" y="3344545"/>
            <a:ext cx="3384550" cy="215900"/>
          </a:xfrm>
          <a:prstGeom prst="rect">
            <a:avLst/>
          </a:prstGeom>
          <a:solidFill>
            <a:srgbClr val="FF0000"/>
          </a:solidFill>
          <a:ln w="9525">
            <a:noFill/>
          </a:ln>
        </p:spPr>
        <p:txBody>
          <a:bodyPr wrap="none" anchor="ctr" anchorCtr="0"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5" name="Text Box 40"/>
          <p:cNvSpPr txBox="1"/>
          <p:nvPr/>
        </p:nvSpPr>
        <p:spPr>
          <a:xfrm>
            <a:off x="6299200" y="3704908"/>
            <a:ext cx="936625" cy="3365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sz="1600" b="1" dirty="0">
                <a:latin typeface="Arial" panose="020B0604020202020204" pitchFamily="34" charset="0"/>
                <a:ea typeface="宋体" panose="02010600030101010101" pitchFamily="2" charset="-122"/>
              </a:rPr>
              <a:t>少</a:t>
            </a:r>
            <a:r>
              <a:rPr lang="en-US" altLang="zh-CN" sz="1600" b="1" dirty="0">
                <a:latin typeface="Arial" panose="020B0604020202020204" pitchFamily="34" charset="0"/>
                <a:ea typeface="宋体" panose="02010600030101010101" pitchFamily="2" charset="-122"/>
              </a:rPr>
              <a:t>30</a:t>
            </a:r>
            <a:r>
              <a:rPr lang="zh-CN" altLang="en-US" sz="1600" b="1" dirty="0">
                <a:latin typeface="Arial" panose="020B0604020202020204" pitchFamily="34" charset="0"/>
                <a:ea typeface="宋体" panose="02010600030101010101" pitchFamily="2" charset="-122"/>
              </a:rPr>
              <a:t>只</a:t>
            </a:r>
            <a:endParaRPr lang="zh-CN" altLang="en-US" sz="16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51460" y="699135"/>
            <a:ext cx="1643380" cy="46037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marR="0"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kern="1200" cap="none" spc="0" normalizeH="0" baseline="0" noProof="0" dirty="0">
                <a:latin typeface="楷体" panose="02010609060101010101" pitchFamily="49" charset="-122"/>
                <a:ea typeface="楷体" panose="02010609060101010101" pitchFamily="49" charset="-122"/>
                <a:cs typeface="+mn-cs"/>
                <a:sym typeface="字魂17号-萌趣果冻体" pitchFamily="2" charset="-122"/>
              </a:rPr>
              <a:t>自主探究</a:t>
            </a:r>
            <a:endParaRPr kumimoji="0" lang="zh-CN" altLang="en-US" sz="2400" b="1" kern="1200" cap="none" spc="0" normalizeH="0" baseline="0" noProof="0" dirty="0">
              <a:latin typeface="楷体" panose="02010609060101010101" pitchFamily="49" charset="-122"/>
              <a:ea typeface="楷体" panose="02010609060101010101" pitchFamily="49" charset="-122"/>
              <a:cs typeface="+mn-cs"/>
              <a:sym typeface="字魂17号-萌趣果冻体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/>
    </mc:Choice>
    <mc:Fallback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  <p:bldP spid="16" grpId="0" bldLvl="0" animBg="1"/>
      <p:bldP spid="17" grpId="0"/>
      <p:bldP spid="19" grpId="0"/>
      <p:bldP spid="20" grpId="0" bldLvl="0" animBg="1"/>
      <p:bldP spid="22" grpId="0"/>
      <p:bldP spid="24" grpId="0" bldLvl="0" animBg="1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9" name="Rectangle 17"/>
          <p:cNvSpPr/>
          <p:nvPr/>
        </p:nvSpPr>
        <p:spPr>
          <a:xfrm>
            <a:off x="3438525" y="1419225"/>
            <a:ext cx="2214563" cy="123825"/>
          </a:xfrm>
          <a:prstGeom prst="rect">
            <a:avLst/>
          </a:prstGeom>
          <a:solidFill>
            <a:srgbClr val="FF0000"/>
          </a:solidFill>
          <a:ln w="9525">
            <a:noFill/>
          </a:ln>
        </p:spPr>
        <p:txBody>
          <a:bodyPr wrap="none" anchor="ctr" anchorCtr="0"/>
          <a:p>
            <a:endParaRPr lang="zh-CN" altLang="en-US" sz="20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2" name="Rectangle 38"/>
          <p:cNvSpPr/>
          <p:nvPr/>
        </p:nvSpPr>
        <p:spPr>
          <a:xfrm>
            <a:off x="7333615" y="3562985"/>
            <a:ext cx="1533525" cy="39878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2000" b="1" dirty="0">
                <a:solidFill>
                  <a:srgbClr val="1D41D5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120</a:t>
            </a:r>
            <a:r>
              <a:rPr lang="zh-CN" altLang="en-US" sz="2000" b="1" dirty="0">
                <a:solidFill>
                  <a:srgbClr val="1D41D5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（只）</a:t>
            </a:r>
            <a:endParaRPr lang="zh-CN" altLang="en-US" sz="2000" b="1" dirty="0">
              <a:solidFill>
                <a:srgbClr val="1D41D5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5" name="Rectangle 38"/>
          <p:cNvSpPr/>
          <p:nvPr/>
        </p:nvSpPr>
        <p:spPr>
          <a:xfrm>
            <a:off x="7337108" y="3562985"/>
            <a:ext cx="1150937" cy="39878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en-US" altLang="zh-CN" sz="2000" b="1" dirty="0">
                <a:solidFill>
                  <a:srgbClr val="1D41D5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120 </a:t>
            </a:r>
            <a:endParaRPr lang="en-US" altLang="zh-CN" sz="2000" b="1" dirty="0">
              <a:solidFill>
                <a:srgbClr val="1D41D5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1" name="Rectangle 38"/>
          <p:cNvSpPr/>
          <p:nvPr/>
        </p:nvSpPr>
        <p:spPr>
          <a:xfrm>
            <a:off x="5580380" y="2026285"/>
            <a:ext cx="1630680" cy="39878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2000" b="1" dirty="0">
                <a:solidFill>
                  <a:srgbClr val="1D41D5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120</a:t>
            </a:r>
            <a:r>
              <a:rPr lang="zh-CN" altLang="en-US" sz="2000" b="1" dirty="0">
                <a:solidFill>
                  <a:srgbClr val="1D41D5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只</a:t>
            </a:r>
            <a:endParaRPr lang="zh-CN" altLang="en-US" sz="2000" b="1" dirty="0">
              <a:solidFill>
                <a:srgbClr val="1D41D5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9457" name="Rectangle 16"/>
          <p:cNvSpPr/>
          <p:nvPr/>
        </p:nvSpPr>
        <p:spPr>
          <a:xfrm>
            <a:off x="3438525" y="1047750"/>
            <a:ext cx="2611438" cy="112713"/>
          </a:xfrm>
          <a:prstGeom prst="rect">
            <a:avLst/>
          </a:prstGeom>
          <a:solidFill>
            <a:srgbClr val="00CCFF"/>
          </a:solidFill>
          <a:ln w="9525">
            <a:noFill/>
          </a:ln>
        </p:spPr>
        <p:txBody>
          <a:bodyPr wrap="none" anchor="ctr" anchorCtr="0"/>
          <a:p>
            <a:endParaRPr lang="zh-CN" altLang="en-US" sz="20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2" name="Rectangle 16"/>
          <p:cNvSpPr/>
          <p:nvPr/>
        </p:nvSpPr>
        <p:spPr>
          <a:xfrm>
            <a:off x="3441600" y="1047600"/>
            <a:ext cx="2610000" cy="112713"/>
          </a:xfrm>
          <a:prstGeom prst="rect">
            <a:avLst/>
          </a:prstGeom>
          <a:solidFill>
            <a:srgbClr val="00CCFF"/>
          </a:solidFill>
          <a:ln w="9525">
            <a:noFill/>
          </a:ln>
        </p:spPr>
        <p:txBody>
          <a:bodyPr wrap="none" anchor="ctr" anchorCtr="0"/>
          <a:p>
            <a:endParaRPr lang="zh-CN" altLang="en-US" sz="20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460" name="Rectangle 17"/>
          <p:cNvSpPr/>
          <p:nvPr/>
        </p:nvSpPr>
        <p:spPr>
          <a:xfrm>
            <a:off x="3443288" y="1419225"/>
            <a:ext cx="2214562" cy="123825"/>
          </a:xfrm>
          <a:prstGeom prst="rect">
            <a:avLst/>
          </a:prstGeom>
          <a:solidFill>
            <a:srgbClr val="FF0000"/>
          </a:solidFill>
          <a:ln w="9525">
            <a:noFill/>
          </a:ln>
        </p:spPr>
        <p:txBody>
          <a:bodyPr wrap="none" anchor="ctr" anchorCtr="0"/>
          <a:p>
            <a:endParaRPr lang="zh-CN" altLang="en-US" sz="20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461" name="Rectangle 20"/>
          <p:cNvSpPr/>
          <p:nvPr/>
        </p:nvSpPr>
        <p:spPr>
          <a:xfrm>
            <a:off x="5651500" y="1417638"/>
            <a:ext cx="398463" cy="123825"/>
          </a:xfrm>
          <a:prstGeom prst="rect">
            <a:avLst/>
          </a:prstGeom>
          <a:solidFill>
            <a:schemeClr val="bg1"/>
          </a:solidFill>
          <a:ln w="15875" cap="flat" cmpd="sng">
            <a:solidFill>
              <a:schemeClr val="tx1"/>
            </a:solidFill>
            <a:prstDash val="dash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lang="zh-CN" altLang="en-US" sz="20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462" name="Line 21"/>
          <p:cNvSpPr/>
          <p:nvPr/>
        </p:nvSpPr>
        <p:spPr>
          <a:xfrm>
            <a:off x="5659438" y="949325"/>
            <a:ext cx="0" cy="687388"/>
          </a:xfrm>
          <a:prstGeom prst="line">
            <a:avLst/>
          </a:prstGeom>
          <a:ln w="25400" cap="flat" cmpd="sng">
            <a:solidFill>
              <a:srgbClr val="800080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19463" name="Text Box 22"/>
          <p:cNvSpPr txBox="1"/>
          <p:nvPr/>
        </p:nvSpPr>
        <p:spPr>
          <a:xfrm>
            <a:off x="4460875" y="580390"/>
            <a:ext cx="949325" cy="39878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en-US" altLang="zh-CN" sz="2000" b="1" dirty="0">
                <a:latin typeface="Arial" panose="020B0604020202020204" pitchFamily="34" charset="0"/>
                <a:ea typeface="宋体" panose="02010600030101010101" pitchFamily="2" charset="-122"/>
              </a:rPr>
              <a:t>150</a:t>
            </a:r>
            <a:r>
              <a:rPr lang="zh-CN" altLang="en-US" sz="2000" b="1" dirty="0">
                <a:latin typeface="Arial" panose="020B0604020202020204" pitchFamily="34" charset="0"/>
                <a:ea typeface="宋体" panose="02010600030101010101" pitchFamily="2" charset="-122"/>
              </a:rPr>
              <a:t>只</a:t>
            </a:r>
            <a:endParaRPr lang="zh-CN" altLang="en-US" sz="20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9464" name="Picture 23" descr="二下_页面_080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53947" t="53711" r="38214" b="40875"/>
          <a:stretch>
            <a:fillRect/>
          </a:stretch>
        </p:blipFill>
        <p:spPr>
          <a:xfrm>
            <a:off x="6108700" y="926465"/>
            <a:ext cx="658495" cy="67691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65" name="Text Box 18"/>
          <p:cNvSpPr txBox="1"/>
          <p:nvPr/>
        </p:nvSpPr>
        <p:spPr>
          <a:xfrm>
            <a:off x="2771775" y="843915"/>
            <a:ext cx="722313" cy="39878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sz="2000" b="1" dirty="0">
                <a:latin typeface="Arial" panose="020B0604020202020204" pitchFamily="34" charset="0"/>
                <a:ea typeface="宋体" panose="02010600030101010101" pitchFamily="2" charset="-122"/>
              </a:rPr>
              <a:t>青青</a:t>
            </a:r>
            <a:endParaRPr lang="zh-CN" altLang="en-US" sz="20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466" name="Text Box 19"/>
          <p:cNvSpPr txBox="1"/>
          <p:nvPr/>
        </p:nvSpPr>
        <p:spPr>
          <a:xfrm>
            <a:off x="2771775" y="1298258"/>
            <a:ext cx="892175" cy="39878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sz="2000" b="1" dirty="0">
                <a:latin typeface="Arial" panose="020B0604020202020204" pitchFamily="34" charset="0"/>
                <a:ea typeface="宋体" panose="02010600030101010101" pitchFamily="2" charset="-122"/>
              </a:rPr>
              <a:t>蛙蛙</a:t>
            </a:r>
            <a:endParaRPr lang="zh-CN" altLang="en-US" sz="20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467" name="Text Box 25"/>
          <p:cNvSpPr txBox="1"/>
          <p:nvPr/>
        </p:nvSpPr>
        <p:spPr>
          <a:xfrm>
            <a:off x="5580380" y="1630680"/>
            <a:ext cx="1048385" cy="39878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2000" b="1" dirty="0">
                <a:latin typeface="Arial" panose="020B0604020202020204" pitchFamily="34" charset="0"/>
                <a:ea typeface="宋体" panose="02010600030101010101" pitchFamily="2" charset="-122"/>
              </a:rPr>
              <a:t>少</a:t>
            </a:r>
            <a:r>
              <a:rPr lang="en-US" altLang="zh-CN" sz="2000" b="1" dirty="0">
                <a:latin typeface="Arial" panose="020B0604020202020204" pitchFamily="34" charset="0"/>
                <a:ea typeface="宋体" panose="02010600030101010101" pitchFamily="2" charset="-122"/>
              </a:rPr>
              <a:t>30</a:t>
            </a:r>
            <a:r>
              <a:rPr lang="zh-CN" altLang="en-US" sz="2000" b="1" dirty="0">
                <a:latin typeface="Arial" panose="020B0604020202020204" pitchFamily="34" charset="0"/>
                <a:ea typeface="宋体" panose="02010600030101010101" pitchFamily="2" charset="-122"/>
              </a:rPr>
              <a:t>只</a:t>
            </a:r>
            <a:endParaRPr lang="zh-CN" altLang="en-US" sz="20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9470" name="Picture 15" descr="二下_页面_080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23723" t="52347" r="45750" b="46199"/>
          <a:stretch>
            <a:fillRect/>
          </a:stretch>
        </p:blipFill>
        <p:spPr>
          <a:xfrm>
            <a:off x="4822825" y="2287905"/>
            <a:ext cx="2320925" cy="13779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71" name="Text Box 22"/>
          <p:cNvSpPr txBox="1"/>
          <p:nvPr/>
        </p:nvSpPr>
        <p:spPr>
          <a:xfrm>
            <a:off x="5779135" y="2025650"/>
            <a:ext cx="793750" cy="39878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sz="2000" b="1" dirty="0">
                <a:latin typeface="Arial" panose="020B0604020202020204" pitchFamily="34" charset="0"/>
                <a:ea typeface="宋体" panose="02010600030101010101" pitchFamily="2" charset="-122"/>
              </a:rPr>
              <a:t>？只</a:t>
            </a:r>
            <a:endParaRPr lang="zh-CN" altLang="en-US" sz="20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2108200" y="2643188"/>
            <a:ext cx="5094288" cy="658104"/>
            <a:chOff x="1391" y="4306"/>
            <a:chExt cx="10953" cy="1037"/>
          </a:xfrm>
        </p:grpSpPr>
        <p:pic>
          <p:nvPicPr>
            <p:cNvPr id="19473" name="Picture 15" descr="二下_页面_080"/>
            <p:cNvPicPr>
              <a:picLocks noChangeAspect="1"/>
            </p:cNvPicPr>
            <p:nvPr/>
          </p:nvPicPr>
          <p:blipFill>
            <a:blip r:embed="rId1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rcRect l="23723" t="52347" r="45750" b="46199"/>
            <a:stretch>
              <a:fillRect/>
            </a:stretch>
          </p:blipFill>
          <p:spPr>
            <a:xfrm rot="10800000">
              <a:off x="1391" y="4306"/>
              <a:ext cx="10953" cy="39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9474" name="Text Box 22"/>
            <p:cNvSpPr txBox="1"/>
            <p:nvPr/>
          </p:nvSpPr>
          <p:spPr>
            <a:xfrm>
              <a:off x="6404" y="4618"/>
              <a:ext cx="1602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r>
                <a:rPr lang="en-US" altLang="zh-CN" sz="2400" b="1" dirty="0">
                  <a:latin typeface="Arial" panose="020B0604020202020204" pitchFamily="34" charset="0"/>
                  <a:ea typeface="宋体" panose="02010600030101010101" pitchFamily="2" charset="-122"/>
                </a:rPr>
                <a:t>?</a:t>
              </a:r>
              <a:r>
                <a:rPr lang="zh-CN" altLang="en-US" sz="2400" b="1" dirty="0">
                  <a:latin typeface="Arial" panose="020B0604020202020204" pitchFamily="34" charset="0"/>
                  <a:ea typeface="宋体" panose="02010600030101010101" pitchFamily="2" charset="-122"/>
                </a:rPr>
                <a:t>只</a:t>
              </a:r>
              <a:endPara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2152650" y="2005013"/>
            <a:ext cx="2738438" cy="401637"/>
            <a:chOff x="1534" y="3210"/>
            <a:chExt cx="4872" cy="632"/>
          </a:xfrm>
        </p:grpSpPr>
        <p:pic>
          <p:nvPicPr>
            <p:cNvPr id="19476" name="Picture 15" descr="二下_页面_080"/>
            <p:cNvPicPr>
              <a:picLocks noChangeAspect="1"/>
            </p:cNvPicPr>
            <p:nvPr/>
          </p:nvPicPr>
          <p:blipFill>
            <a:blip r:embed="rId1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rcRect l="23723" t="52347" r="45750" b="46199"/>
            <a:stretch>
              <a:fillRect/>
            </a:stretch>
          </p:blipFill>
          <p:spPr>
            <a:xfrm>
              <a:off x="1534" y="3663"/>
              <a:ext cx="4872" cy="17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9477" name="Text Box 22"/>
            <p:cNvSpPr txBox="1"/>
            <p:nvPr/>
          </p:nvSpPr>
          <p:spPr>
            <a:xfrm>
              <a:off x="3476" y="3210"/>
              <a:ext cx="1602" cy="62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r>
                <a:rPr lang="en-US" altLang="zh-CN" sz="2000" b="1" dirty="0">
                  <a:latin typeface="Arial" panose="020B0604020202020204" pitchFamily="34" charset="0"/>
                  <a:ea typeface="宋体" panose="02010600030101010101" pitchFamily="2" charset="-122"/>
                </a:rPr>
                <a:t>150</a:t>
              </a:r>
              <a:r>
                <a:rPr lang="zh-CN" altLang="en-US" sz="2000" b="1" dirty="0">
                  <a:latin typeface="Arial" panose="020B0604020202020204" pitchFamily="34" charset="0"/>
                  <a:ea typeface="宋体" panose="02010600030101010101" pitchFamily="2" charset="-122"/>
                </a:rPr>
                <a:t>只</a:t>
              </a:r>
              <a:endParaRPr lang="zh-CN" altLang="en-US" sz="2000" b="1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pic>
        <p:nvPicPr>
          <p:cNvPr id="19482" name="Picture 15" descr="二下_页面_080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23723" t="52347" r="45750" b="46199"/>
          <a:stretch>
            <a:fillRect/>
          </a:stretch>
        </p:blipFill>
        <p:spPr>
          <a:xfrm>
            <a:off x="3379788" y="842963"/>
            <a:ext cx="2728912" cy="2254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251460" y="699135"/>
            <a:ext cx="1643380" cy="46037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p>
            <a:pPr marR="0"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kern="1200" cap="none" spc="0" normalizeH="0" baseline="0" noProof="0" dirty="0">
                <a:latin typeface="楷体" panose="02010609060101010101" pitchFamily="49" charset="-122"/>
                <a:ea typeface="楷体" panose="02010609060101010101" pitchFamily="49" charset="-122"/>
                <a:cs typeface="+mn-cs"/>
                <a:sym typeface="字魂17号-萌趣果冻体" pitchFamily="2" charset="-122"/>
              </a:rPr>
              <a:t>自主探究</a:t>
            </a:r>
            <a:endParaRPr kumimoji="0" lang="zh-CN" altLang="en-US" sz="2400" b="1" kern="1200" cap="none" spc="0" normalizeH="0" baseline="0" noProof="0" dirty="0">
              <a:latin typeface="楷体" panose="02010609060101010101" pitchFamily="49" charset="-122"/>
              <a:ea typeface="楷体" panose="02010609060101010101" pitchFamily="49" charset="-122"/>
              <a:cs typeface="+mn-cs"/>
              <a:sym typeface="字魂17号-萌趣果冻体" pitchFamily="2" charset="-122"/>
            </a:endParaRPr>
          </a:p>
        </p:txBody>
      </p:sp>
      <p:sp>
        <p:nvSpPr>
          <p:cNvPr id="2" name="Rectangle 44"/>
          <p:cNvSpPr/>
          <p:nvPr/>
        </p:nvSpPr>
        <p:spPr>
          <a:xfrm>
            <a:off x="6012180" y="4057650"/>
            <a:ext cx="1593850" cy="39878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 + 150 =</a:t>
            </a:r>
            <a:endParaRPr lang="en-US" altLang="zh-CN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3" name="Rectangle 42"/>
          <p:cNvSpPr/>
          <p:nvPr/>
        </p:nvSpPr>
        <p:spPr>
          <a:xfrm>
            <a:off x="5510530" y="3572510"/>
            <a:ext cx="2072005" cy="39878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150 – 30 =</a:t>
            </a:r>
            <a:endParaRPr lang="en-US" altLang="zh-CN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5607" name="Rectangle 11"/>
          <p:cNvSpPr/>
          <p:nvPr/>
        </p:nvSpPr>
        <p:spPr>
          <a:xfrm>
            <a:off x="1762760" y="3598545"/>
            <a:ext cx="2691130" cy="39878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先求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蛙蛙吃了多少只。</a:t>
            </a:r>
            <a:endParaRPr lang="zh-CN" altLang="en-US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2" name="Rectangle 44"/>
          <p:cNvSpPr/>
          <p:nvPr/>
        </p:nvSpPr>
        <p:spPr>
          <a:xfrm>
            <a:off x="5537518" y="4084955"/>
            <a:ext cx="567690" cy="39878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120</a:t>
            </a:r>
            <a:endParaRPr lang="en-US" altLang="zh-CN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3" name="Rectangle 45"/>
          <p:cNvSpPr/>
          <p:nvPr/>
        </p:nvSpPr>
        <p:spPr>
          <a:xfrm>
            <a:off x="7346315" y="4073525"/>
            <a:ext cx="1582738" cy="39878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270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（只）</a:t>
            </a:r>
            <a:endParaRPr lang="zh-CN" altLang="en-US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Rectangle 11"/>
          <p:cNvSpPr/>
          <p:nvPr/>
        </p:nvSpPr>
        <p:spPr>
          <a:xfrm>
            <a:off x="1762125" y="4116070"/>
            <a:ext cx="3608705" cy="39878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再求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两只青蛙一共吃了多少只。</a:t>
            </a:r>
            <a:endParaRPr lang="zh-CN" altLang="en-US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1834515" y="3511550"/>
            <a:ext cx="6771005" cy="1071880"/>
          </a:xfrm>
          <a:prstGeom prst="rect">
            <a:avLst/>
          </a:prstGeom>
          <a:noFill/>
          <a:ln w="158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9" name="圆角矩形 28"/>
          <p:cNvSpPr/>
          <p:nvPr/>
        </p:nvSpPr>
        <p:spPr>
          <a:xfrm>
            <a:off x="189230" y="3507740"/>
            <a:ext cx="1449070" cy="35750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分步算式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pic>
        <p:nvPicPr>
          <p:cNvPr id="60" name="Picture 15" descr="二下_页面_080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23723" t="46199" r="45750" b="52347"/>
          <a:stretch>
            <a:fillRect/>
          </a:stretch>
        </p:blipFill>
        <p:spPr>
          <a:xfrm>
            <a:off x="3379788" y="1562100"/>
            <a:ext cx="2346325" cy="857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29514 0.270123 " pathEditMode="relative" rAng="0" ptsTypes="">
                                      <p:cBhvr>
                                        <p:cTn id="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00" y="13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88889 0.000246914 L 0.156528 0.198394 " pathEditMode="relative" rAng="0" ptsTypes="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00" y="9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9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8056 -0.00407407 L -0.333819 -0.371358 " pathEditMode="relative" rAng="0" ptsTypes="">
                                      <p:cBhvr>
                                        <p:cTn id="50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" y="-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00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2" grpId="0" bldLvl="0" animBg="1"/>
      <p:bldP spid="62" grpId="0"/>
      <p:bldP spid="61" grpId="0"/>
      <p:bldP spid="63" grpId="0"/>
      <p:bldP spid="65" grpId="0"/>
      <p:bldP spid="65" grpId="1"/>
      <p:bldP spid="32" grpId="0"/>
      <p:bldP spid="33" grpId="0"/>
      <p:bldP spid="11" grpId="0"/>
      <p:bldP spid="2" grpId="0"/>
      <p:bldP spid="27" grpId="0" bldLvl="0" animBg="1"/>
      <p:bldP spid="29" grpId="0" bldLvl="0" animBg="1"/>
      <p:bldP spid="19471" grpId="0"/>
      <p:bldP spid="19471" grpId="1"/>
      <p:bldP spid="2560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25640" name="Rectangle 17"/>
          <p:cNvSpPr/>
          <p:nvPr/>
        </p:nvSpPr>
        <p:spPr>
          <a:xfrm>
            <a:off x="3438525" y="1419225"/>
            <a:ext cx="2214563" cy="123825"/>
          </a:xfrm>
          <a:prstGeom prst="rect">
            <a:avLst/>
          </a:prstGeom>
          <a:solidFill>
            <a:srgbClr val="FF0000"/>
          </a:solidFill>
          <a:ln w="9525">
            <a:noFill/>
          </a:ln>
        </p:spPr>
        <p:txBody>
          <a:bodyPr wrap="none" anchor="ctr" anchorCtr="0"/>
          <a:p>
            <a:endParaRPr lang="zh-CN" altLang="en-US" sz="20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5631" name="Rectangle 16"/>
          <p:cNvSpPr/>
          <p:nvPr/>
        </p:nvSpPr>
        <p:spPr>
          <a:xfrm>
            <a:off x="3441600" y="1047600"/>
            <a:ext cx="2611438" cy="112713"/>
          </a:xfrm>
          <a:prstGeom prst="rect">
            <a:avLst/>
          </a:prstGeom>
          <a:solidFill>
            <a:srgbClr val="00CCFF"/>
          </a:solidFill>
          <a:ln w="9525">
            <a:noFill/>
          </a:ln>
        </p:spPr>
        <p:txBody>
          <a:bodyPr wrap="none" anchor="ctr" anchorCtr="0"/>
          <a:p>
            <a:endParaRPr lang="zh-CN" altLang="en-US" sz="20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6" name="Rectangle 42"/>
          <p:cNvSpPr/>
          <p:nvPr/>
        </p:nvSpPr>
        <p:spPr>
          <a:xfrm>
            <a:off x="2050098" y="3437890"/>
            <a:ext cx="171831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150 – 30 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8" name="Rectangle 44"/>
          <p:cNvSpPr/>
          <p:nvPr/>
        </p:nvSpPr>
        <p:spPr>
          <a:xfrm>
            <a:off x="3166110" y="3437890"/>
            <a:ext cx="187325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    +  150 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3" name="Rectangle 42"/>
          <p:cNvSpPr>
            <a:spLocks noChangeArrowheads="1"/>
          </p:cNvSpPr>
          <p:nvPr/>
        </p:nvSpPr>
        <p:spPr bwMode="auto">
          <a:xfrm>
            <a:off x="2050098" y="3437890"/>
            <a:ext cx="79756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150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 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grpSp>
        <p:nvGrpSpPr>
          <p:cNvPr id="54" name="组合 53"/>
          <p:cNvGrpSpPr/>
          <p:nvPr/>
        </p:nvGrpSpPr>
        <p:grpSpPr>
          <a:xfrm>
            <a:off x="2122805" y="3867785"/>
            <a:ext cx="1499870" cy="406400"/>
            <a:chOff x="3203848" y="3471519"/>
            <a:chExt cx="1368152" cy="406268"/>
          </a:xfrm>
        </p:grpSpPr>
        <p:sp>
          <p:nvSpPr>
            <p:cNvPr id="55" name="箭头: 下 8"/>
            <p:cNvSpPr/>
            <p:nvPr/>
          </p:nvSpPr>
          <p:spPr>
            <a:xfrm>
              <a:off x="3779996" y="3579434"/>
              <a:ext cx="144433" cy="298353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56" name="直接连接符 55"/>
            <p:cNvCxnSpPr/>
            <p:nvPr/>
          </p:nvCxnSpPr>
          <p:spPr>
            <a:xfrm>
              <a:off x="3203848" y="3471519"/>
              <a:ext cx="1368152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组合 18"/>
          <p:cNvGrpSpPr/>
          <p:nvPr/>
        </p:nvGrpSpPr>
        <p:grpSpPr>
          <a:xfrm>
            <a:off x="3996055" y="3861435"/>
            <a:ext cx="1009015" cy="434340"/>
            <a:chOff x="6064" y="6091"/>
            <a:chExt cx="1496" cy="637"/>
          </a:xfrm>
        </p:grpSpPr>
        <p:cxnSp>
          <p:nvCxnSpPr>
            <p:cNvPr id="58" name="直接连接符 57"/>
            <p:cNvCxnSpPr/>
            <p:nvPr/>
          </p:nvCxnSpPr>
          <p:spPr>
            <a:xfrm>
              <a:off x="6064" y="6091"/>
              <a:ext cx="1497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箭头: 下 72"/>
            <p:cNvSpPr/>
            <p:nvPr/>
          </p:nvSpPr>
          <p:spPr>
            <a:xfrm>
              <a:off x="6864" y="6258"/>
              <a:ext cx="206" cy="47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60" name="Rectangle 11"/>
          <p:cNvSpPr/>
          <p:nvPr/>
        </p:nvSpPr>
        <p:spPr>
          <a:xfrm>
            <a:off x="1976120" y="4227513"/>
            <a:ext cx="1714500" cy="39878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蛙蛙吃的只数</a:t>
            </a:r>
            <a:endParaRPr lang="zh-CN" altLang="en-US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1" name="Rectangle 11"/>
          <p:cNvSpPr/>
          <p:nvPr/>
        </p:nvSpPr>
        <p:spPr>
          <a:xfrm>
            <a:off x="3706495" y="4211955"/>
            <a:ext cx="2065020" cy="39878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青青吃的只数</a:t>
            </a:r>
            <a:endParaRPr lang="zh-CN" altLang="en-US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4" name="矩形 63"/>
          <p:cNvSpPr/>
          <p:nvPr/>
        </p:nvSpPr>
        <p:spPr>
          <a:xfrm>
            <a:off x="1835785" y="3437890"/>
            <a:ext cx="3890645" cy="1071880"/>
          </a:xfrm>
          <a:prstGeom prst="rect">
            <a:avLst/>
          </a:prstGeom>
          <a:noFill/>
          <a:ln w="158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6" name="Rectangle 44"/>
          <p:cNvSpPr/>
          <p:nvPr/>
        </p:nvSpPr>
        <p:spPr>
          <a:xfrm>
            <a:off x="4096385" y="3436620"/>
            <a:ext cx="95123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sz="2400" b="1" dirty="0">
                <a:solidFill>
                  <a:srgbClr val="1D41D5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150 </a:t>
            </a:r>
            <a:endParaRPr lang="en-US" altLang="zh-CN" sz="2400" b="1" dirty="0">
              <a:solidFill>
                <a:srgbClr val="1D41D5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5630" name="Picture 15" descr="二下_页面_080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23723" t="52347" r="45750" b="46199"/>
          <a:stretch>
            <a:fillRect/>
          </a:stretch>
        </p:blipFill>
        <p:spPr>
          <a:xfrm>
            <a:off x="3379788" y="842963"/>
            <a:ext cx="2728912" cy="2254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632" name="Rectangle 17"/>
          <p:cNvSpPr/>
          <p:nvPr/>
        </p:nvSpPr>
        <p:spPr>
          <a:xfrm>
            <a:off x="3441600" y="1419225"/>
            <a:ext cx="2214562" cy="123825"/>
          </a:xfrm>
          <a:prstGeom prst="rect">
            <a:avLst/>
          </a:prstGeom>
          <a:solidFill>
            <a:srgbClr val="FF0000"/>
          </a:solidFill>
          <a:ln w="9525">
            <a:noFill/>
          </a:ln>
        </p:spPr>
        <p:txBody>
          <a:bodyPr wrap="none" anchor="ctr" anchorCtr="0"/>
          <a:p>
            <a:endParaRPr lang="zh-CN" altLang="en-US" sz="20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5633" name="Rectangle 20"/>
          <p:cNvSpPr/>
          <p:nvPr/>
        </p:nvSpPr>
        <p:spPr>
          <a:xfrm>
            <a:off x="5651500" y="1417638"/>
            <a:ext cx="398463" cy="123825"/>
          </a:xfrm>
          <a:prstGeom prst="rect">
            <a:avLst/>
          </a:prstGeom>
          <a:solidFill>
            <a:schemeClr val="bg1"/>
          </a:solidFill>
          <a:ln w="15875" cap="flat" cmpd="sng">
            <a:solidFill>
              <a:schemeClr val="tx1"/>
            </a:solidFill>
            <a:prstDash val="dash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lang="zh-CN" altLang="en-US" sz="20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5634" name="Line 21"/>
          <p:cNvSpPr/>
          <p:nvPr/>
        </p:nvSpPr>
        <p:spPr>
          <a:xfrm>
            <a:off x="5659438" y="949325"/>
            <a:ext cx="0" cy="687388"/>
          </a:xfrm>
          <a:prstGeom prst="line">
            <a:avLst/>
          </a:prstGeom>
          <a:ln w="25400" cap="flat" cmpd="sng">
            <a:solidFill>
              <a:srgbClr val="800080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25635" name="Text Box 22"/>
          <p:cNvSpPr txBox="1"/>
          <p:nvPr/>
        </p:nvSpPr>
        <p:spPr>
          <a:xfrm>
            <a:off x="4460875" y="578803"/>
            <a:ext cx="950913" cy="39878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en-US" altLang="zh-CN" sz="2000" b="1" dirty="0">
                <a:latin typeface="Arial" panose="020B0604020202020204" pitchFamily="34" charset="0"/>
                <a:ea typeface="宋体" panose="02010600030101010101" pitchFamily="2" charset="-122"/>
              </a:rPr>
              <a:t>150</a:t>
            </a:r>
            <a:r>
              <a:rPr lang="zh-CN" altLang="en-US" sz="2000" b="1" dirty="0">
                <a:latin typeface="Arial" panose="020B0604020202020204" pitchFamily="34" charset="0"/>
                <a:ea typeface="宋体" panose="02010600030101010101" pitchFamily="2" charset="-122"/>
              </a:rPr>
              <a:t>只</a:t>
            </a:r>
            <a:endParaRPr lang="zh-CN" altLang="en-US" sz="20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5639" name="Text Box 25"/>
          <p:cNvSpPr txBox="1"/>
          <p:nvPr/>
        </p:nvSpPr>
        <p:spPr>
          <a:xfrm>
            <a:off x="5580380" y="1630680"/>
            <a:ext cx="1129665" cy="39878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2000" b="1" dirty="0">
                <a:latin typeface="Arial" panose="020B0604020202020204" pitchFamily="34" charset="0"/>
                <a:ea typeface="宋体" panose="02010600030101010101" pitchFamily="2" charset="-122"/>
              </a:rPr>
              <a:t>少</a:t>
            </a:r>
            <a:r>
              <a:rPr lang="en-US" altLang="zh-CN" sz="2000" b="1" dirty="0">
                <a:latin typeface="Arial" panose="020B0604020202020204" pitchFamily="34" charset="0"/>
                <a:ea typeface="宋体" panose="02010600030101010101" pitchFamily="2" charset="-122"/>
              </a:rPr>
              <a:t>30</a:t>
            </a:r>
            <a:r>
              <a:rPr lang="zh-CN" altLang="en-US" sz="2000" b="1" dirty="0">
                <a:latin typeface="Arial" panose="020B0604020202020204" pitchFamily="34" charset="0"/>
                <a:ea typeface="宋体" panose="02010600030101010101" pitchFamily="2" charset="-122"/>
              </a:rPr>
              <a:t>只</a:t>
            </a:r>
            <a:endParaRPr lang="zh-CN" altLang="en-US" sz="20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5650" name="Picture 15" descr="二下_页面_080"/>
          <p:cNvPicPr>
            <a:picLocks noChangeAspect="1"/>
          </p:cNvPicPr>
          <p:nvPr/>
        </p:nvPicPr>
        <p:blipFill>
          <a:blip r:embed="rId2">
            <a:clrChange>
              <a:clrFrom>
                <a:srgbClr val="FFFEFF">
                  <a:alpha val="100000"/>
                </a:srgbClr>
              </a:clrFrom>
              <a:clrTo>
                <a:srgbClr val="FFFEFF">
                  <a:alpha val="100000"/>
                  <a:alpha val="0"/>
                </a:srgbClr>
              </a:clrTo>
            </a:clrChange>
          </a:blip>
          <a:srcRect l="23723" t="46199" r="45750" b="52347"/>
          <a:stretch>
            <a:fillRect/>
          </a:stretch>
        </p:blipFill>
        <p:spPr>
          <a:xfrm>
            <a:off x="3379788" y="1562100"/>
            <a:ext cx="2346325" cy="85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652" name="Rectangle 38"/>
          <p:cNvSpPr/>
          <p:nvPr/>
        </p:nvSpPr>
        <p:spPr>
          <a:xfrm>
            <a:off x="4130675" y="1647825"/>
            <a:ext cx="1470025" cy="39878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en-US" altLang="zh-CN" sz="2000" b="1" dirty="0">
                <a:solidFill>
                  <a:srgbClr val="1D41D5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en-US" altLang="zh-CN" sz="2000" b="1" dirty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120</a:t>
            </a:r>
            <a:r>
              <a:rPr lang="zh-CN" altLang="en-US" sz="2000" b="1" dirty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只</a:t>
            </a:r>
            <a:endParaRPr lang="zh-CN" altLang="en-US" sz="2000" b="1" dirty="0"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51460" y="699135"/>
            <a:ext cx="1643380" cy="46037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marR="0"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kern="1200" cap="none" spc="0" normalizeH="0" baseline="0" noProof="0" dirty="0">
                <a:latin typeface="楷体" panose="02010609060101010101" pitchFamily="49" charset="-122"/>
                <a:ea typeface="楷体" panose="02010609060101010101" pitchFamily="49" charset="-122"/>
                <a:cs typeface="+mn-cs"/>
                <a:sym typeface="字魂17号-萌趣果冻体" pitchFamily="2" charset="-122"/>
              </a:rPr>
              <a:t>自主探究</a:t>
            </a:r>
            <a:endParaRPr kumimoji="0" lang="zh-CN" altLang="en-US" sz="2400" b="1" kern="1200" cap="none" spc="0" normalizeH="0" baseline="0" noProof="0" dirty="0">
              <a:latin typeface="楷体" panose="02010609060101010101" pitchFamily="49" charset="-122"/>
              <a:ea typeface="楷体" panose="02010609060101010101" pitchFamily="49" charset="-122"/>
              <a:cs typeface="+mn-cs"/>
              <a:sym typeface="字魂17号-萌趣果冻体" pitchFamily="2" charset="-122"/>
            </a:endParaRPr>
          </a:p>
        </p:txBody>
      </p:sp>
      <p:sp>
        <p:nvSpPr>
          <p:cNvPr id="19465" name="Text Box 18"/>
          <p:cNvSpPr txBox="1"/>
          <p:nvPr/>
        </p:nvSpPr>
        <p:spPr>
          <a:xfrm>
            <a:off x="2771775" y="843915"/>
            <a:ext cx="722313" cy="39878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sz="2000" b="1" dirty="0">
                <a:latin typeface="Arial" panose="020B0604020202020204" pitchFamily="34" charset="0"/>
                <a:ea typeface="宋体" panose="02010600030101010101" pitchFamily="2" charset="-122"/>
              </a:rPr>
              <a:t>青青</a:t>
            </a:r>
            <a:endParaRPr lang="zh-CN" altLang="en-US" sz="20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466" name="Text Box 19"/>
          <p:cNvSpPr txBox="1"/>
          <p:nvPr/>
        </p:nvSpPr>
        <p:spPr>
          <a:xfrm>
            <a:off x="2771775" y="1298258"/>
            <a:ext cx="892175" cy="39878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sz="2000" b="1" dirty="0">
                <a:latin typeface="Arial" panose="020B0604020202020204" pitchFamily="34" charset="0"/>
                <a:ea typeface="宋体" panose="02010600030101010101" pitchFamily="2" charset="-122"/>
              </a:rPr>
              <a:t>蛙蛙</a:t>
            </a:r>
            <a:endParaRPr lang="zh-CN" altLang="en-US" sz="20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Rectangle 44"/>
          <p:cNvSpPr/>
          <p:nvPr/>
        </p:nvSpPr>
        <p:spPr>
          <a:xfrm>
            <a:off x="6013450" y="2628265"/>
            <a:ext cx="1593850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 + 150 =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2" name="Rectangle 38"/>
          <p:cNvSpPr/>
          <p:nvPr/>
        </p:nvSpPr>
        <p:spPr>
          <a:xfrm>
            <a:off x="7584440" y="2078355"/>
            <a:ext cx="1608138" cy="4603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en-US" altLang="zh-CN" sz="2400" b="1" dirty="0">
                <a:solidFill>
                  <a:srgbClr val="1D41D5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en-US" altLang="zh-CN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20</a:t>
            </a: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（只）</a:t>
            </a:r>
            <a:endParaRPr lang="zh-CN" altLang="en-US" sz="24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Rectangle 42"/>
          <p:cNvSpPr/>
          <p:nvPr/>
        </p:nvSpPr>
        <p:spPr>
          <a:xfrm>
            <a:off x="5510530" y="2084705"/>
            <a:ext cx="2072005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150 – 30 =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5" name="Rectangle 38"/>
          <p:cNvSpPr/>
          <p:nvPr/>
        </p:nvSpPr>
        <p:spPr>
          <a:xfrm>
            <a:off x="7586028" y="2075180"/>
            <a:ext cx="1150937" cy="4603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en-US" altLang="zh-CN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120  </a:t>
            </a:r>
            <a:endParaRPr lang="en-US" altLang="zh-CN" sz="24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Rectangle 11"/>
          <p:cNvSpPr/>
          <p:nvPr/>
        </p:nvSpPr>
        <p:spPr>
          <a:xfrm>
            <a:off x="1762760" y="2110740"/>
            <a:ext cx="2691130" cy="39878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先求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蛙蛙吃了多少只。</a:t>
            </a:r>
            <a:endParaRPr lang="zh-CN" altLang="en-US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Rectangle 44"/>
          <p:cNvSpPr/>
          <p:nvPr/>
        </p:nvSpPr>
        <p:spPr>
          <a:xfrm>
            <a:off x="5537518" y="2597150"/>
            <a:ext cx="64389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120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Rectangle 45"/>
          <p:cNvSpPr/>
          <p:nvPr/>
        </p:nvSpPr>
        <p:spPr>
          <a:xfrm>
            <a:off x="7595235" y="2585720"/>
            <a:ext cx="1582738" cy="4603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270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（只）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Rectangle 11"/>
          <p:cNvSpPr/>
          <p:nvPr/>
        </p:nvSpPr>
        <p:spPr>
          <a:xfrm>
            <a:off x="1762125" y="2628265"/>
            <a:ext cx="3608705" cy="39878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再求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两只青蛙一共吃了多少只。</a:t>
            </a:r>
            <a:endParaRPr lang="zh-CN" altLang="en-US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834515" y="2023745"/>
            <a:ext cx="7118985" cy="1071880"/>
          </a:xfrm>
          <a:prstGeom prst="rect">
            <a:avLst/>
          </a:prstGeom>
          <a:noFill/>
          <a:ln w="158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Rectangle 44"/>
          <p:cNvSpPr/>
          <p:nvPr/>
        </p:nvSpPr>
        <p:spPr>
          <a:xfrm>
            <a:off x="6329045" y="2630488"/>
            <a:ext cx="95123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sz="2400" b="1" dirty="0">
                <a:solidFill>
                  <a:srgbClr val="1D41D5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150 </a:t>
            </a:r>
            <a:endParaRPr lang="en-US" altLang="zh-CN" sz="2400" b="1" dirty="0">
              <a:solidFill>
                <a:srgbClr val="1D41D5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" name="Rectangle 44"/>
          <p:cNvSpPr/>
          <p:nvPr/>
        </p:nvSpPr>
        <p:spPr>
          <a:xfrm>
            <a:off x="5506403" y="2091690"/>
            <a:ext cx="642937" cy="4603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150</a:t>
            </a:r>
            <a:endParaRPr lang="en-US" altLang="zh-CN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251460" y="1995170"/>
            <a:ext cx="1449070" cy="35750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分步算式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251460" y="3453130"/>
            <a:ext cx="1449070" cy="35750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综合算式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935028" y="3561080"/>
            <a:ext cx="522288" cy="768350"/>
          </a:xfrm>
          <a:prstGeom prst="rect">
            <a:avLst/>
          </a:prstGeom>
          <a:noFill/>
        </p:spPr>
        <p:txBody>
          <a:bodyPr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？</a:t>
            </a:r>
            <a:endParaRPr kumimoji="0" lang="zh-CN" altLang="en-US" sz="4400" b="0" i="0" u="none" strike="noStrike" kern="1200" cap="none" spc="0" normalizeH="0" baseline="0" noProof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9464" name="Picture 23" descr="二下_页面_080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53947" t="53711" r="38214" b="40875"/>
          <a:stretch>
            <a:fillRect/>
          </a:stretch>
        </p:blipFill>
        <p:spPr>
          <a:xfrm>
            <a:off x="6108700" y="926465"/>
            <a:ext cx="658495" cy="67691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8" grpId="0"/>
      <p:bldP spid="53" grpId="0"/>
      <p:bldP spid="60" grpId="0"/>
      <p:bldP spid="61" grpId="0"/>
      <p:bldP spid="64" grpId="0" bldLvl="0" animBg="1"/>
      <p:bldP spid="66" grpId="0"/>
      <p:bldP spid="14" grpId="0"/>
      <p:bldP spid="15" grpId="0"/>
      <p:bldP spid="17" grpId="0" bldLvl="0" animBg="1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34" name="Text Box 33"/>
          <p:cNvSpPr txBox="1"/>
          <p:nvPr/>
        </p:nvSpPr>
        <p:spPr>
          <a:xfrm>
            <a:off x="2655888" y="1427163"/>
            <a:ext cx="3011487" cy="461962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150 – 30 + 150 =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9" name="Rectangle 45"/>
          <p:cNvSpPr/>
          <p:nvPr/>
        </p:nvSpPr>
        <p:spPr>
          <a:xfrm>
            <a:off x="5510213" y="1416050"/>
            <a:ext cx="1582737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270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2757488" y="1920875"/>
            <a:ext cx="138271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3217863" y="2055813"/>
            <a:ext cx="576262" cy="4000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en-US" altLang="zh-CN" sz="2000" b="1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120</a:t>
            </a:r>
            <a:endParaRPr lang="zh-CN" altLang="en-US" sz="2000" b="1" dirty="0">
              <a:solidFill>
                <a:srgbClr val="FF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3478213" y="1960563"/>
            <a:ext cx="1381125" cy="968375"/>
            <a:chOff x="3635896" y="1459510"/>
            <a:chExt cx="720080" cy="896216"/>
          </a:xfrm>
        </p:grpSpPr>
        <p:cxnSp>
          <p:nvCxnSpPr>
            <p:cNvPr id="6" name="直接连接符 5"/>
            <p:cNvCxnSpPr/>
            <p:nvPr/>
          </p:nvCxnSpPr>
          <p:spPr>
            <a:xfrm>
              <a:off x="3635896" y="2032501"/>
              <a:ext cx="0" cy="323225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>
              <a:off x="3635896" y="2355726"/>
              <a:ext cx="72008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>
              <a:off x="4355976" y="1459510"/>
              <a:ext cx="0" cy="89621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五边形 15"/>
          <p:cNvSpPr/>
          <p:nvPr/>
        </p:nvSpPr>
        <p:spPr>
          <a:xfrm>
            <a:off x="357188" y="1500188"/>
            <a:ext cx="1000125" cy="428625"/>
          </a:xfrm>
          <a:prstGeom prst="homePlate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楷体_GB2312"/>
                <a:cs typeface="+mn-cs"/>
              </a:rPr>
              <a:t>口算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楷体_GB2312"/>
              <a:cs typeface="+mn-cs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51460" y="699135"/>
            <a:ext cx="1643380" cy="46037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marR="0"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kern="1200" cap="none" spc="0" normalizeH="0" baseline="0" noProof="0" dirty="0">
                <a:latin typeface="楷体" panose="02010609060101010101" pitchFamily="49" charset="-122"/>
                <a:ea typeface="楷体" panose="02010609060101010101" pitchFamily="49" charset="-122"/>
                <a:cs typeface="+mn-cs"/>
                <a:sym typeface="字魂17号-萌趣果冻体" pitchFamily="2" charset="-122"/>
              </a:rPr>
              <a:t>交流算法</a:t>
            </a:r>
            <a:endParaRPr kumimoji="0" lang="zh-CN" altLang="en-US" sz="2400" b="1" kern="1200" cap="none" spc="0" normalizeH="0" baseline="0" noProof="0" dirty="0">
              <a:latin typeface="楷体" panose="02010609060101010101" pitchFamily="49" charset="-122"/>
              <a:ea typeface="楷体" panose="02010609060101010101" pitchFamily="49" charset="-122"/>
              <a:cs typeface="+mn-cs"/>
              <a:sym typeface="字魂17号-萌趣果冻体" pitchFamily="2" charset="-12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59" grpId="0"/>
      <p:bldP spid="4" grpId="0"/>
      <p:bldP spid="16" grpId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352.4996389905546,&quot;width&quot;:792.500017682108}"/>
</p:tagLst>
</file>

<file path=ppt/tags/tag2.xml><?xml version="1.0" encoding="utf-8"?>
<p:tagLst xmlns:p="http://schemas.openxmlformats.org/presentationml/2006/main">
  <p:tag name="KSO_WM_UNIT_PLACING_PICTURE_USER_VIEWPORT" val="{&quot;height&quot;:352.50121431640827,&quot;width&quot;:792.500017682108}"/>
</p:tagLst>
</file>

<file path=ppt/tags/tag3.xml><?xml version="1.0" encoding="utf-8"?>
<p:tagLst xmlns:p="http://schemas.openxmlformats.org/presentationml/2006/main">
  <p:tag name="KSO_WM_UNIT_PLACING_PICTURE_USER_VIEWPORT" val="{&quot;height&quot;:1619.992125984252,&quot;width&quot;:2802.171653543307}"/>
</p:tagLst>
</file>

<file path=ppt/tags/tag4.xml><?xml version="1.0" encoding="utf-8"?>
<p:tagLst xmlns:p="http://schemas.openxmlformats.org/presentationml/2006/main">
  <p:tag name="KSO_WM_UNIT_PLACING_PICTURE_USER_VIEWPORT" val="{&quot;height&quot;:6135,&quot;width&quot;:15555}"/>
</p:tagLst>
</file>

<file path=ppt/tags/tag5.xml><?xml version="1.0" encoding="utf-8"?>
<p:tagLst xmlns:p="http://schemas.openxmlformats.org/presentationml/2006/main">
  <p:tag name="KSO_WM_UNIT_PLACING_PICTURE_USER_VIEWPORT" val="{&quot;height&quot;:4390,&quot;width&quot;:9820}"/>
</p:tagLst>
</file>

<file path=ppt/tags/tag6.xml><?xml version="1.0" encoding="utf-8"?>
<p:tagLst xmlns:p="http://schemas.openxmlformats.org/presentationml/2006/main">
  <p:tag name="COMMONDATA" val="eyJoZGlkIjoiNDlhM2UwZWJkYWRhMjUyNGRkMGUzYjU4NzRjOTBiM2UifQ=="/>
  <p:tag name="KSO_WPP_MARK_KEY" val="4eb0ce37-16b6-4805-aa0d-c6b6a869f000"/>
</p:tagLst>
</file>

<file path=ppt/theme/theme1.xml><?xml version="1.0" encoding="utf-8"?>
<a:theme xmlns:a="http://schemas.openxmlformats.org/drawingml/2006/main" name="Office 主题​​">
  <a:themeElements>
    <a:clrScheme name="四色华丽色系">
      <a:dk1>
        <a:sysClr val="windowText" lastClr="000000"/>
      </a:dk1>
      <a:lt1>
        <a:sysClr val="window" lastClr="FFFFFF"/>
      </a:lt1>
      <a:dk2>
        <a:srgbClr val="2F2F2F"/>
      </a:dk2>
      <a:lt2>
        <a:srgbClr val="FFFFF4"/>
      </a:lt2>
      <a:accent1>
        <a:srgbClr val="FC6E5B"/>
      </a:accent1>
      <a:accent2>
        <a:srgbClr val="FBC75D"/>
      </a:accent2>
      <a:accent3>
        <a:srgbClr val="66BFBC"/>
      </a:accent3>
      <a:accent4>
        <a:srgbClr val="8CC066"/>
      </a:accent4>
      <a:accent5>
        <a:srgbClr val="3F3F3F"/>
      </a:accent5>
      <a:accent6>
        <a:srgbClr val="262626"/>
      </a:accent6>
      <a:hlink>
        <a:srgbClr val="00D5D5"/>
      </a:hlink>
      <a:folHlink>
        <a:srgbClr val="DD00D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​​">
  <a:themeElements>
    <a:clrScheme name="四色华丽色系">
      <a:dk1>
        <a:sysClr val="windowText" lastClr="000000"/>
      </a:dk1>
      <a:lt1>
        <a:sysClr val="window" lastClr="FFFFFF"/>
      </a:lt1>
      <a:dk2>
        <a:srgbClr val="2F2F2F"/>
      </a:dk2>
      <a:lt2>
        <a:srgbClr val="FFFFF4"/>
      </a:lt2>
      <a:accent1>
        <a:srgbClr val="FC6E5B"/>
      </a:accent1>
      <a:accent2>
        <a:srgbClr val="FBC75D"/>
      </a:accent2>
      <a:accent3>
        <a:srgbClr val="66BFBC"/>
      </a:accent3>
      <a:accent4>
        <a:srgbClr val="8CC066"/>
      </a:accent4>
      <a:accent5>
        <a:srgbClr val="3F3F3F"/>
      </a:accent5>
      <a:accent6>
        <a:srgbClr val="262626"/>
      </a:accent6>
      <a:hlink>
        <a:srgbClr val="00D5D5"/>
      </a:hlink>
      <a:folHlink>
        <a:srgbClr val="DD00D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主题​​">
  <a:themeElements>
    <a:clrScheme name="四色华丽色系">
      <a:dk1>
        <a:sysClr val="windowText" lastClr="000000"/>
      </a:dk1>
      <a:lt1>
        <a:sysClr val="window" lastClr="FFFFFF"/>
      </a:lt1>
      <a:dk2>
        <a:srgbClr val="2F2F2F"/>
      </a:dk2>
      <a:lt2>
        <a:srgbClr val="FFFFF4"/>
      </a:lt2>
      <a:accent1>
        <a:srgbClr val="FC6E5B"/>
      </a:accent1>
      <a:accent2>
        <a:srgbClr val="FBC75D"/>
      </a:accent2>
      <a:accent3>
        <a:srgbClr val="66BFBC"/>
      </a:accent3>
      <a:accent4>
        <a:srgbClr val="8CC066"/>
      </a:accent4>
      <a:accent5>
        <a:srgbClr val="3F3F3F"/>
      </a:accent5>
      <a:accent6>
        <a:srgbClr val="262626"/>
      </a:accent6>
      <a:hlink>
        <a:srgbClr val="00D5D5"/>
      </a:hlink>
      <a:folHlink>
        <a:srgbClr val="DD00D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1794</Words>
  <Application>WPS 演示</Application>
  <PresentationFormat/>
  <Paragraphs>473</Paragraphs>
  <Slides>23</Slides>
  <Notes>23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23</vt:i4>
      </vt:variant>
    </vt:vector>
  </HeadingPairs>
  <TitlesOfParts>
    <vt:vector size="38" baseType="lpstr">
      <vt:lpstr>Arial</vt:lpstr>
      <vt:lpstr>宋体</vt:lpstr>
      <vt:lpstr>Wingdings</vt:lpstr>
      <vt:lpstr>Calibri</vt:lpstr>
      <vt:lpstr>黑体</vt:lpstr>
      <vt:lpstr>微软雅黑</vt:lpstr>
      <vt:lpstr>华文楷体</vt:lpstr>
      <vt:lpstr>楷体</vt:lpstr>
      <vt:lpstr>字魂17号-萌趣果冻体</vt:lpstr>
      <vt:lpstr>楷体_GB2312</vt:lpstr>
      <vt:lpstr>新宋体</vt:lpstr>
      <vt:lpstr>Arial Unicode MS</vt:lpstr>
      <vt:lpstr>Office 主题​​</vt:lpstr>
      <vt:lpstr>2_Office 主题​​</vt:lpstr>
      <vt:lpstr>3_Office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卡通风格儿童教育PPT模板</dc:title>
  <dc:creator>Windows 用户</dc:creator>
  <cp:lastModifiedBy>@@@</cp:lastModifiedBy>
  <cp:revision>269</cp:revision>
  <dcterms:created xsi:type="dcterms:W3CDTF">2015-08-22T03:26:00Z</dcterms:created>
  <dcterms:modified xsi:type="dcterms:W3CDTF">2022-08-01T01:37:31Z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2052-11.1.0.11875</vt:lpwstr>
  </property>
  <property fmtid="{D5CDD505-2E9C-101B-9397-08002B2CF9AE}" pid="3" name="ICV">
    <vt:lpwstr>58C102E9AC7A42C08280226D3C049AD4</vt:lpwstr>
  </property>
</Properties>
</file>